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59" r:id="rId5"/>
    <p:sldId id="268" r:id="rId6"/>
    <p:sldId id="258" r:id="rId7"/>
    <p:sldId id="260" r:id="rId8"/>
    <p:sldId id="265" r:id="rId9"/>
    <p:sldId id="266" r:id="rId10"/>
    <p:sldId id="267" r:id="rId11"/>
    <p:sldId id="263" r:id="rId12"/>
    <p:sldId id="261" r:id="rId13"/>
    <p:sldId id="262" r:id="rId14"/>
    <p:sldId id="264" r:id="rId15"/>
    <p:sldId id="272" r:id="rId16"/>
    <p:sldId id="274" r:id="rId17"/>
    <p:sldId id="273" r:id="rId18"/>
    <p:sldId id="276" r:id="rId19"/>
    <p:sldId id="280" r:id="rId20"/>
    <p:sldId id="270" r:id="rId21"/>
    <p:sldId id="277" r:id="rId22"/>
    <p:sldId id="269" r:id="rId23"/>
    <p:sldId id="281" r:id="rId24"/>
    <p:sldId id="284" r:id="rId25"/>
    <p:sldId id="282" r:id="rId26"/>
    <p:sldId id="283" r:id="rId27"/>
    <p:sldId id="279" r:id="rId28"/>
    <p:sldId id="271" r:id="rId29"/>
  </p:sldIdLst>
  <p:sldSz cx="12192000" cy="6858000"/>
  <p:notesSz cx="6858000" cy="9945688"/>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95" autoAdjust="0"/>
  </p:normalViewPr>
  <p:slideViewPr>
    <p:cSldViewPr snapToGrid="0">
      <p:cViewPr varScale="1">
        <p:scale>
          <a:sx n="66" d="100"/>
          <a:sy n="66" d="100"/>
        </p:scale>
        <p:origin x="6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PT" smtClean="0"/>
              <a:t>Clique para editar o estilo</a:t>
            </a:r>
            <a:endParaRPr lang="pt-P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244071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303510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838200" y="365125"/>
            <a:ext cx="7734300" cy="5811838"/>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243277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466873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PT" smtClean="0"/>
              <a:t>Clique para editar o estilo</a:t>
            </a:r>
            <a:endParaRPr lang="pt-PT"/>
          </a:p>
        </p:txBody>
      </p:sp>
      <p:sp>
        <p:nvSpPr>
          <p:cNvPr id="3" name="Marcador de Posição do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11"/>
          </p:nvPr>
        </p:nvSpPr>
        <p:spPr/>
        <p:txBody>
          <a:bodyPr/>
          <a:lstStyle/>
          <a:p>
            <a:endParaRPr lang="pt-PT" dirty="0"/>
          </a:p>
        </p:txBody>
      </p:sp>
      <p:sp>
        <p:nvSpPr>
          <p:cNvPr id="6" name="Marcador de Posição do Número do Diapositivo 5"/>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201296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838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6172200" y="1825625"/>
            <a:ext cx="5181600" cy="435133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317326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PT" smtClean="0"/>
              <a:t>Clique para editar o estilo</a:t>
            </a:r>
            <a:endParaRPr lang="pt-PT"/>
          </a:p>
        </p:txBody>
      </p:sp>
      <p:sp>
        <p:nvSpPr>
          <p:cNvPr id="3" name="Marcador de Posição do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839788" y="2505075"/>
            <a:ext cx="5157787"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6172200" y="2505075"/>
            <a:ext cx="5183188" cy="3684588"/>
          </a:xfrm>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8" name="Marcador de Posição do Rodapé 7"/>
          <p:cNvSpPr>
            <a:spLocks noGrp="1"/>
          </p:cNvSpPr>
          <p:nvPr>
            <p:ph type="ftr" sz="quarter" idx="11"/>
          </p:nvPr>
        </p:nvSpPr>
        <p:spPr/>
        <p:txBody>
          <a:bodyPr/>
          <a:lstStyle/>
          <a:p>
            <a:endParaRPr lang="pt-PT" dirty="0"/>
          </a:p>
        </p:txBody>
      </p:sp>
      <p:sp>
        <p:nvSpPr>
          <p:cNvPr id="9" name="Marcador de Posição do Número do Diapositivo 8"/>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38948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4" name="Marcador de Posição do Rodapé 3"/>
          <p:cNvSpPr>
            <a:spLocks noGrp="1"/>
          </p:cNvSpPr>
          <p:nvPr>
            <p:ph type="ftr" sz="quarter" idx="11"/>
          </p:nvPr>
        </p:nvSpPr>
        <p:spPr/>
        <p:txBody>
          <a:bodyPr/>
          <a:lstStyle/>
          <a:p>
            <a:endParaRPr lang="pt-PT" dirty="0"/>
          </a:p>
        </p:txBody>
      </p:sp>
      <p:sp>
        <p:nvSpPr>
          <p:cNvPr id="5" name="Marcador de Posição do Número do Diapositivo 4"/>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372569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3" name="Marcador de Posição do Rodapé 2"/>
          <p:cNvSpPr>
            <a:spLocks noGrp="1"/>
          </p:cNvSpPr>
          <p:nvPr>
            <p:ph type="ftr" sz="quarter" idx="11"/>
          </p:nvPr>
        </p:nvSpPr>
        <p:spPr/>
        <p:txBody>
          <a:bodyPr/>
          <a:lstStyle/>
          <a:p>
            <a:endParaRPr lang="pt-PT" dirty="0"/>
          </a:p>
        </p:txBody>
      </p:sp>
      <p:sp>
        <p:nvSpPr>
          <p:cNvPr id="4" name="Marcador de Posição do Número do Diapositivo 3"/>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385012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e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4162391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PT" smtClean="0"/>
              <a:t>Clique para editar o estilo</a:t>
            </a:r>
            <a:endParaRPr lang="pt-PT"/>
          </a:p>
        </p:txBody>
      </p:sp>
      <p:sp>
        <p:nvSpPr>
          <p:cNvPr id="3" name="Marcador de Posição d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dirty="0"/>
          </a:p>
        </p:txBody>
      </p:sp>
      <p:sp>
        <p:nvSpPr>
          <p:cNvPr id="4" name="Marcador de Posição do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58AB191D-E062-44EE-8C6F-5EAD9BE04233}" type="datetimeFigureOut">
              <a:rPr lang="pt-PT" smtClean="0"/>
              <a:t>04/03/2023</a:t>
            </a:fld>
            <a:endParaRPr lang="pt-PT" dirty="0"/>
          </a:p>
        </p:txBody>
      </p:sp>
      <p:sp>
        <p:nvSpPr>
          <p:cNvPr id="6" name="Marcador de Posição do Rodapé 5"/>
          <p:cNvSpPr>
            <a:spLocks noGrp="1"/>
          </p:cNvSpPr>
          <p:nvPr>
            <p:ph type="ftr" sz="quarter" idx="11"/>
          </p:nvPr>
        </p:nvSpPr>
        <p:spPr/>
        <p:txBody>
          <a:bodyPr/>
          <a:lstStyle/>
          <a:p>
            <a:endParaRPr lang="pt-PT" dirty="0"/>
          </a:p>
        </p:txBody>
      </p:sp>
      <p:sp>
        <p:nvSpPr>
          <p:cNvPr id="7" name="Marcador de Posição do Número do Diapositivo 6"/>
          <p:cNvSpPr>
            <a:spLocks noGrp="1"/>
          </p:cNvSpPr>
          <p:nvPr>
            <p:ph type="sldNum" sz="quarter" idx="12"/>
          </p:nvPr>
        </p:nvSpPr>
        <p:spPr/>
        <p:txBody>
          <a:bodyPr/>
          <a:lstStyle/>
          <a:p>
            <a:fld id="{4FE80DA7-23A0-46F0-ACE3-168E0A6D133B}" type="slidenum">
              <a:rPr lang="pt-PT" smtClean="0"/>
              <a:t>‹nº›</a:t>
            </a:fld>
            <a:endParaRPr lang="pt-PT" dirty="0"/>
          </a:p>
        </p:txBody>
      </p:sp>
    </p:spTree>
    <p:extLst>
      <p:ext uri="{BB962C8B-B14F-4D97-AF65-F5344CB8AC3E}">
        <p14:creationId xmlns:p14="http://schemas.microsoft.com/office/powerpoint/2010/main" val="1207932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AB191D-E062-44EE-8C6F-5EAD9BE04233}" type="datetimeFigureOut">
              <a:rPr lang="pt-PT" smtClean="0"/>
              <a:t>04/03/2023</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80DA7-23A0-46F0-ACE3-168E0A6D133B}" type="slidenum">
              <a:rPr lang="pt-PT" smtClean="0"/>
              <a:t>‹nº›</a:t>
            </a:fld>
            <a:endParaRPr lang="pt-PT" dirty="0"/>
          </a:p>
        </p:txBody>
      </p:sp>
    </p:spTree>
    <p:extLst>
      <p:ext uri="{BB962C8B-B14F-4D97-AF65-F5344CB8AC3E}">
        <p14:creationId xmlns:p14="http://schemas.microsoft.com/office/powerpoint/2010/main" val="2616927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thoughtco.com/chronological-list-of-african-independence-407046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www.bbc.com/news/world-africa-4678360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bc.com/news/world-africa-46783600"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bc.com/news/world-africa-4678360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conomist.com/news/2007/06/19/sos"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fragilestatesindex.org/global-data/"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peterslarson.com/2011/01/19/african-conflict-and-ethnic-distribu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s://issafrica.org/iss-today/east-african-human-trafficking-rings-expand-their-operations" TargetMode="External"/><Relationship Id="rId4" Type="http://schemas.openxmlformats.org/officeDocument/2006/relationships/hyperlink" Target="https://www.eepa.be/?p=11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enactafrica.org/interactive/videos-and-infographics/africas-main-drug-routes"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africacenter.org/spotlight/interdiction-efforts-adapt-drug-trafficking-africa-modernizes/"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conomist.com/news/2007/06/19/sos" TargetMode="Externa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ww.statista.com/statistics/1228553/extreme-poverty-as-share-of-global-population-in-africa-by-country/" TargetMode="Externa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issafrica.org/iss-today/proceed-with-caution-africas-growing-foreign-military-presence" TargetMode="Externa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USAfrika.gov/photos/a.1290257117778098/2158581747612293/?type=3"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https://www.researchgate.net/publication/359082956_The_impact_of_Russian_presence_in_Africa/figures?lo=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issafrica.org/iss-today/proceed-with-caution-africas-growing-foreign-military-presence"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researchgate.net/publication/227617553_The_Orange_Revolution_'People's_Revolution'_or_Revolutionary_Coup"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harvardilj.org/wp-content/uploads/sites/15/2012/10/HLI203.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harvardilj.org/wp-content/uploads/sites/15/2012/10/HLI203.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arvardilj.org/wp-content/uploads/sites/15/2012/10/HLI203.pdf"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mapsontheweb.zoom-maps.com/post/55693707978/africas-colonization-by-european-empires" TargetMode="External"/><Relationship Id="rId5" Type="http://schemas.openxmlformats.org/officeDocument/2006/relationships/image" Target="../media/image12.png"/><Relationship Id="rId4" Type="http://schemas.openxmlformats.org/officeDocument/2006/relationships/hyperlink" Target="https://www.thoughtco.com/chronological-list-of-african-independence-407046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hyperlink" Target="https://www.thoughtco.com/chronological-list-of-african-independence-40704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7068312" y="0"/>
            <a:ext cx="5123688" cy="5458269"/>
          </a:xfrm>
          <a:prstGeom prst="rect">
            <a:avLst/>
          </a:prstGeom>
        </p:spPr>
      </p:pic>
      <p:pic>
        <p:nvPicPr>
          <p:cNvPr id="4" name="Imagem 3"/>
          <p:cNvPicPr/>
          <p:nvPr/>
        </p:nvPicPr>
        <p:blipFill>
          <a:blip r:embed="rId3"/>
          <a:stretch>
            <a:fillRect/>
          </a:stretch>
        </p:blipFill>
        <p:spPr>
          <a:xfrm>
            <a:off x="0" y="-141500"/>
            <a:ext cx="5400040" cy="6999500"/>
          </a:xfrm>
          <a:prstGeom prst="rect">
            <a:avLst/>
          </a:prstGeom>
        </p:spPr>
      </p:pic>
      <p:sp>
        <p:nvSpPr>
          <p:cNvPr id="5" name="CaixaDeTexto 4"/>
          <p:cNvSpPr txBox="1"/>
          <p:nvPr/>
        </p:nvSpPr>
        <p:spPr>
          <a:xfrm>
            <a:off x="5535846" y="5244592"/>
            <a:ext cx="6282266" cy="1384995"/>
          </a:xfrm>
          <a:prstGeom prst="rect">
            <a:avLst/>
          </a:prstGeom>
          <a:solidFill>
            <a:schemeClr val="accent2">
              <a:lumMod val="60000"/>
              <a:lumOff val="40000"/>
            </a:schemeClr>
          </a:solidFill>
        </p:spPr>
        <p:txBody>
          <a:bodyPr wrap="square" rtlCol="0">
            <a:spAutoFit/>
          </a:bodyPr>
          <a:lstStyle/>
          <a:p>
            <a:r>
              <a:rPr lang="en-US" sz="2400" b="1" dirty="0" smtClean="0">
                <a:solidFill>
                  <a:schemeClr val="bg1"/>
                </a:solidFill>
              </a:rPr>
              <a:t>Maria Sousa Galito</a:t>
            </a:r>
          </a:p>
          <a:p>
            <a:r>
              <a:rPr lang="en-US" sz="2000" dirty="0" smtClean="0">
                <a:solidFill>
                  <a:schemeClr val="bg1"/>
                </a:solidFill>
              </a:rPr>
              <a:t>Assistant Professor at the Lusiada University of Lisbon.</a:t>
            </a:r>
          </a:p>
          <a:p>
            <a:r>
              <a:rPr lang="en-US" sz="2000" dirty="0" smtClean="0">
                <a:solidFill>
                  <a:schemeClr val="bg1"/>
                </a:solidFill>
              </a:rPr>
              <a:t>Researcher at the CEJEA of Lusíada University of Lisbon.</a:t>
            </a:r>
          </a:p>
          <a:p>
            <a:r>
              <a:rPr lang="en-US" sz="2000" dirty="0" smtClean="0">
                <a:solidFill>
                  <a:schemeClr val="bg1"/>
                </a:solidFill>
              </a:rPr>
              <a:t>Researcher at the CESA-CSG of ISEG, University of Lisbon.</a:t>
            </a:r>
            <a:endParaRPr lang="en-US" sz="2000" dirty="0">
              <a:solidFill>
                <a:schemeClr val="bg1"/>
              </a:solidFill>
            </a:endParaRPr>
          </a:p>
        </p:txBody>
      </p:sp>
      <p:pic>
        <p:nvPicPr>
          <p:cNvPr id="6" name="Imagem 5"/>
          <p:cNvPicPr>
            <a:picLocks noChangeAspect="1"/>
          </p:cNvPicPr>
          <p:nvPr/>
        </p:nvPicPr>
        <p:blipFill>
          <a:blip r:embed="rId4"/>
          <a:stretch>
            <a:fillRect/>
          </a:stretch>
        </p:blipFill>
        <p:spPr>
          <a:xfrm>
            <a:off x="5565775" y="2025528"/>
            <a:ext cx="1193537" cy="1193537"/>
          </a:xfrm>
          <a:prstGeom prst="rect">
            <a:avLst/>
          </a:prstGeom>
        </p:spPr>
      </p:pic>
      <p:pic>
        <p:nvPicPr>
          <p:cNvPr id="7" name="Imagem 6"/>
          <p:cNvPicPr>
            <a:picLocks noChangeAspect="1"/>
          </p:cNvPicPr>
          <p:nvPr/>
        </p:nvPicPr>
        <p:blipFill>
          <a:blip r:embed="rId5"/>
          <a:stretch>
            <a:fillRect/>
          </a:stretch>
        </p:blipFill>
        <p:spPr>
          <a:xfrm>
            <a:off x="5535846" y="4372861"/>
            <a:ext cx="4037922" cy="871732"/>
          </a:xfrm>
          <a:prstGeom prst="rect">
            <a:avLst/>
          </a:prstGeom>
        </p:spPr>
      </p:pic>
      <p:pic>
        <p:nvPicPr>
          <p:cNvPr id="2050" name="Picture 2" descr="Centro de Estudos Jurídicos, Económicos e Ambientais (CEJ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9911" y="3309844"/>
            <a:ext cx="3662961" cy="972237"/>
          </a:xfrm>
          <a:prstGeom prst="rect">
            <a:avLst/>
          </a:prstGeom>
          <a:solidFill>
            <a:schemeClr val="accent2">
              <a:lumMod val="60000"/>
              <a:lumOff val="40000"/>
            </a:schemeClr>
          </a:solidFill>
        </p:spPr>
      </p:pic>
    </p:spTree>
    <p:extLst>
      <p:ext uri="{BB962C8B-B14F-4D97-AF65-F5344CB8AC3E}">
        <p14:creationId xmlns:p14="http://schemas.microsoft.com/office/powerpoint/2010/main" val="273208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740149" y="218822"/>
            <a:ext cx="4630559" cy="1134490"/>
          </a:xfrm>
          <a:solidFill>
            <a:schemeClr val="accent2">
              <a:lumMod val="60000"/>
              <a:lumOff val="40000"/>
            </a:schemeClr>
          </a:solidFill>
        </p:spPr>
        <p:txBody>
          <a:bodyPr>
            <a:normAutofit fontScale="90000"/>
          </a:bodyPr>
          <a:lstStyle/>
          <a:p>
            <a:pPr algn="ctr"/>
            <a:r>
              <a:rPr lang="en-US" dirty="0" smtClean="0"/>
              <a:t>Independence of African Countries</a:t>
            </a:r>
            <a:endParaRPr lang="en-US" dirty="0"/>
          </a:p>
        </p:txBody>
      </p:sp>
      <p:pic>
        <p:nvPicPr>
          <p:cNvPr id="2" name="Imagem 1"/>
          <p:cNvPicPr>
            <a:picLocks noChangeAspect="1"/>
          </p:cNvPicPr>
          <p:nvPr/>
        </p:nvPicPr>
        <p:blipFill>
          <a:blip r:embed="rId2"/>
          <a:stretch>
            <a:fillRect/>
          </a:stretch>
        </p:blipFill>
        <p:spPr>
          <a:xfrm>
            <a:off x="341567" y="1506855"/>
            <a:ext cx="5611749" cy="5124450"/>
          </a:xfrm>
          <a:prstGeom prst="rect">
            <a:avLst/>
          </a:prstGeom>
        </p:spPr>
      </p:pic>
      <p:pic>
        <p:nvPicPr>
          <p:cNvPr id="3" name="Imagem 2"/>
          <p:cNvPicPr>
            <a:picLocks noChangeAspect="1"/>
          </p:cNvPicPr>
          <p:nvPr/>
        </p:nvPicPr>
        <p:blipFill>
          <a:blip r:embed="rId3"/>
          <a:stretch>
            <a:fillRect/>
          </a:stretch>
        </p:blipFill>
        <p:spPr>
          <a:xfrm>
            <a:off x="5953316" y="100584"/>
            <a:ext cx="6147184" cy="6757416"/>
          </a:xfrm>
          <a:prstGeom prst="rect">
            <a:avLst/>
          </a:prstGeom>
        </p:spPr>
      </p:pic>
      <p:sp>
        <p:nvSpPr>
          <p:cNvPr id="6" name="Retângulo 5"/>
          <p:cNvSpPr/>
          <p:nvPr/>
        </p:nvSpPr>
        <p:spPr>
          <a:xfrm rot="16200000">
            <a:off x="-2153398" y="4280143"/>
            <a:ext cx="4621882" cy="245033"/>
          </a:xfrm>
          <a:prstGeom prst="rect">
            <a:avLst/>
          </a:prstGeom>
        </p:spPr>
        <p:txBody>
          <a:bodyPr wrap="square">
            <a:spAutoFit/>
          </a:bodyPr>
          <a:lstStyle/>
          <a:p>
            <a:r>
              <a:rPr lang="en-US" sz="1000" dirty="0" smtClean="0">
                <a:hlinkClick r:id="rId4"/>
              </a:rPr>
              <a:t>https://www.thoughtco.com/chronological-list-of-african-independence-4070467</a:t>
            </a:r>
            <a:r>
              <a:rPr lang="en-US" sz="1000" dirty="0" smtClean="0"/>
              <a:t> </a:t>
            </a:r>
            <a:endParaRPr lang="en-US" sz="1000" dirty="0"/>
          </a:p>
        </p:txBody>
      </p:sp>
    </p:spTree>
    <p:extLst>
      <p:ext uri="{BB962C8B-B14F-4D97-AF65-F5344CB8AC3E}">
        <p14:creationId xmlns:p14="http://schemas.microsoft.com/office/powerpoint/2010/main" val="422999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did each african country gain independence : r/MapP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07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ar chart of Africa c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092" y="1433073"/>
            <a:ext cx="5438776" cy="475736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6865534" y="6276845"/>
            <a:ext cx="5106334" cy="369332"/>
          </a:xfrm>
          <a:prstGeom prst="rect">
            <a:avLst/>
          </a:prstGeom>
        </p:spPr>
        <p:txBody>
          <a:bodyPr wrap="none">
            <a:spAutoFit/>
          </a:bodyPr>
          <a:lstStyle/>
          <a:p>
            <a:r>
              <a:rPr lang="en-US" dirty="0" smtClean="0">
                <a:hlinkClick r:id="rId4"/>
              </a:rPr>
              <a:t>https://www.bbc.com/news/world-africa-46783600</a:t>
            </a:r>
            <a:r>
              <a:rPr lang="en-US" dirty="0" smtClean="0"/>
              <a:t> </a:t>
            </a:r>
            <a:endParaRPr lang="en-US" dirty="0"/>
          </a:p>
        </p:txBody>
      </p:sp>
      <p:sp>
        <p:nvSpPr>
          <p:cNvPr id="10" name="Título 1"/>
          <p:cNvSpPr>
            <a:spLocks noGrp="1"/>
          </p:cNvSpPr>
          <p:nvPr>
            <p:ph type="title"/>
          </p:nvPr>
        </p:nvSpPr>
        <p:spPr>
          <a:xfrm>
            <a:off x="6715972" y="291974"/>
            <a:ext cx="4820708" cy="938742"/>
          </a:xfrm>
          <a:solidFill>
            <a:schemeClr val="accent2">
              <a:lumMod val="60000"/>
              <a:lumOff val="40000"/>
            </a:schemeClr>
          </a:solidFill>
        </p:spPr>
        <p:txBody>
          <a:bodyPr>
            <a:normAutofit/>
          </a:bodyPr>
          <a:lstStyle/>
          <a:p>
            <a:pPr algn="ctr"/>
            <a:r>
              <a:rPr lang="en-US" sz="3600" b="1" dirty="0" smtClean="0"/>
              <a:t>Military Coups in Africa</a:t>
            </a:r>
            <a:endParaRPr lang="en-US" sz="3600" b="1" dirty="0"/>
          </a:p>
        </p:txBody>
      </p:sp>
      <p:sp>
        <p:nvSpPr>
          <p:cNvPr id="6" name="Oval 5"/>
          <p:cNvSpPr/>
          <p:nvPr/>
        </p:nvSpPr>
        <p:spPr>
          <a:xfrm>
            <a:off x="7141464" y="1987526"/>
            <a:ext cx="1024128" cy="420291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ângulo 10"/>
          <p:cNvSpPr/>
          <p:nvPr/>
        </p:nvSpPr>
        <p:spPr>
          <a:xfrm>
            <a:off x="10040111" y="1785169"/>
            <a:ext cx="1931757" cy="1569660"/>
          </a:xfrm>
          <a:prstGeom prst="rect">
            <a:avLst/>
          </a:prstGeom>
        </p:spPr>
        <p:txBody>
          <a:bodyPr wrap="square">
            <a:spAutoFit/>
          </a:bodyPr>
          <a:lstStyle/>
          <a:p>
            <a:r>
              <a:rPr lang="en-US" sz="1600" dirty="0" smtClean="0"/>
              <a:t>Less military coups before (most) independences in Africa. More in the 60’s. A lot between the 70´s and 90´s.</a:t>
            </a:r>
          </a:p>
        </p:txBody>
      </p:sp>
    </p:spTree>
    <p:extLst>
      <p:ext uri="{BB962C8B-B14F-4D97-AF65-F5344CB8AC3E}">
        <p14:creationId xmlns:p14="http://schemas.microsoft.com/office/powerpoint/2010/main" val="1072531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AFRICA</a:t>
            </a:r>
            <a:endParaRPr lang="en-US" dirty="0"/>
          </a:p>
        </p:txBody>
      </p:sp>
      <p:sp>
        <p:nvSpPr>
          <p:cNvPr id="2" name="Marcador de Posição de Conteúdo 1"/>
          <p:cNvSpPr>
            <a:spLocks noGrp="1"/>
          </p:cNvSpPr>
          <p:nvPr>
            <p:ph idx="1"/>
          </p:nvPr>
        </p:nvSpPr>
        <p:spPr>
          <a:xfrm>
            <a:off x="6697133" y="1605676"/>
            <a:ext cx="4834467" cy="5049123"/>
          </a:xfrm>
        </p:spPr>
        <p:txBody>
          <a:bodyPr>
            <a:normAutofit fontScale="92500" lnSpcReduction="20000"/>
          </a:bodyPr>
          <a:lstStyle/>
          <a:p>
            <a:r>
              <a:rPr lang="en-US" sz="2400" dirty="0" smtClean="0"/>
              <a:t>Less military coups before (most) independences in Africa.</a:t>
            </a:r>
          </a:p>
          <a:p>
            <a:r>
              <a:rPr lang="en-US" sz="2400" dirty="0" smtClean="0"/>
              <a:t>1960/2000: the </a:t>
            </a:r>
            <a:r>
              <a:rPr lang="en-US" sz="2400" dirty="0"/>
              <a:t>overall number of coup attempts in Africa </a:t>
            </a:r>
            <a:r>
              <a:rPr lang="en-US" sz="2400" dirty="0" smtClean="0"/>
              <a:t>was about 4 a </a:t>
            </a:r>
            <a:r>
              <a:rPr lang="en-US" sz="2400" dirty="0"/>
              <a:t>year in </a:t>
            </a:r>
            <a:r>
              <a:rPr lang="en-US" sz="2400" dirty="0" smtClean="0"/>
              <a:t>these 4 decades.</a:t>
            </a:r>
          </a:p>
          <a:p>
            <a:r>
              <a:rPr lang="en-US" sz="2400" dirty="0"/>
              <a:t>Coups dropped to around two a year in the two decades up to 2019</a:t>
            </a:r>
            <a:r>
              <a:rPr lang="en-US" sz="2400" dirty="0" smtClean="0"/>
              <a:t>.</a:t>
            </a:r>
          </a:p>
          <a:p>
            <a:r>
              <a:rPr lang="en-US" sz="2400" dirty="0" smtClean="0"/>
              <a:t>In </a:t>
            </a:r>
            <a:r>
              <a:rPr lang="en-US" sz="2400" dirty="0"/>
              <a:t>2020 only one coup was reported (in Mali</a:t>
            </a:r>
            <a:r>
              <a:rPr lang="en-US" sz="2400" dirty="0" smtClean="0"/>
              <a:t>).</a:t>
            </a:r>
          </a:p>
          <a:p>
            <a:r>
              <a:rPr lang="en-US" sz="2400" dirty="0"/>
              <a:t>I</a:t>
            </a:r>
            <a:r>
              <a:rPr lang="en-US" sz="2400" dirty="0" smtClean="0"/>
              <a:t>n </a:t>
            </a:r>
            <a:r>
              <a:rPr lang="en-US" sz="2400" dirty="0"/>
              <a:t>2021 there was a noticeably higher than average </a:t>
            </a:r>
            <a:r>
              <a:rPr lang="en-US" sz="2400" dirty="0" smtClean="0"/>
              <a:t>number: 6 </a:t>
            </a:r>
            <a:r>
              <a:rPr lang="en-US" sz="2400" dirty="0"/>
              <a:t>coups or attempted coups were </a:t>
            </a:r>
            <a:r>
              <a:rPr lang="en-US" sz="2400" dirty="0" smtClean="0"/>
              <a:t>recorded. </a:t>
            </a:r>
            <a:r>
              <a:rPr lang="en-US" sz="2400" dirty="0"/>
              <a:t>There were successful coups in Chad, Mali, Guinea and Sudan and failed military takeovers in Niger and </a:t>
            </a:r>
            <a:r>
              <a:rPr lang="en-US" sz="2400" dirty="0" smtClean="0"/>
              <a:t>Sudan.</a:t>
            </a:r>
          </a:p>
          <a:p>
            <a:r>
              <a:rPr lang="en-US" sz="2400" dirty="0" smtClean="0"/>
              <a:t>2022: 5 attempts. Only two succeeded (in Burkina Faso).</a:t>
            </a:r>
            <a:endParaRPr lang="en-US" sz="2400" dirty="0"/>
          </a:p>
        </p:txBody>
      </p:sp>
      <p:pic>
        <p:nvPicPr>
          <p:cNvPr id="6146" name="Picture 2" descr="Bar chart of Africa cou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05678"/>
            <a:ext cx="5777442" cy="4757363"/>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6871282" y="6363041"/>
            <a:ext cx="5106334" cy="369332"/>
          </a:xfrm>
          <a:prstGeom prst="rect">
            <a:avLst/>
          </a:prstGeom>
        </p:spPr>
        <p:txBody>
          <a:bodyPr wrap="none">
            <a:spAutoFit/>
          </a:bodyPr>
          <a:lstStyle/>
          <a:p>
            <a:r>
              <a:rPr lang="en-US" dirty="0" smtClean="0">
                <a:hlinkClick r:id="rId3"/>
              </a:rPr>
              <a:t>https://www.bbc.com/news/world-africa-46783600</a:t>
            </a:r>
            <a:r>
              <a:rPr lang="en-US" dirty="0" smtClean="0"/>
              <a:t> </a:t>
            </a:r>
            <a:endParaRPr lang="en-US" dirty="0"/>
          </a:p>
        </p:txBody>
      </p:sp>
    </p:spTree>
    <p:extLst>
      <p:ext uri="{BB962C8B-B14F-4D97-AF65-F5344CB8AC3E}">
        <p14:creationId xmlns:p14="http://schemas.microsoft.com/office/powerpoint/2010/main" val="59670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838200" y="365126"/>
            <a:ext cx="5106334" cy="938742"/>
          </a:xfrm>
          <a:solidFill>
            <a:schemeClr val="accent2">
              <a:lumMod val="60000"/>
              <a:lumOff val="40000"/>
            </a:schemeClr>
          </a:solidFill>
        </p:spPr>
        <p:txBody>
          <a:bodyPr/>
          <a:lstStyle/>
          <a:p>
            <a:r>
              <a:rPr lang="en-US" dirty="0" smtClean="0"/>
              <a:t>AFRICA</a:t>
            </a:r>
            <a:endParaRPr lang="en-US" dirty="0"/>
          </a:p>
        </p:txBody>
      </p:sp>
      <p:sp>
        <p:nvSpPr>
          <p:cNvPr id="2" name="Marcador de Posição de Conteúdo 1"/>
          <p:cNvSpPr>
            <a:spLocks noGrp="1"/>
          </p:cNvSpPr>
          <p:nvPr>
            <p:ph idx="1"/>
          </p:nvPr>
        </p:nvSpPr>
        <p:spPr>
          <a:xfrm>
            <a:off x="838200" y="1552417"/>
            <a:ext cx="5106334" cy="4553837"/>
          </a:xfrm>
        </p:spPr>
        <p:txBody>
          <a:bodyPr>
            <a:noAutofit/>
          </a:bodyPr>
          <a:lstStyle/>
          <a:p>
            <a:pPr>
              <a:lnSpc>
                <a:spcPct val="100000"/>
              </a:lnSpc>
              <a:spcBef>
                <a:spcPts val="0"/>
              </a:spcBef>
            </a:pPr>
            <a:r>
              <a:rPr lang="en-US" sz="1800" dirty="0"/>
              <a:t>Sudan </a:t>
            </a:r>
            <a:r>
              <a:rPr lang="en-US" sz="1800" dirty="0" smtClean="0"/>
              <a:t>had </a:t>
            </a:r>
            <a:r>
              <a:rPr lang="en-US" sz="1800" dirty="0"/>
              <a:t>the most coups and attempted </a:t>
            </a:r>
            <a:r>
              <a:rPr lang="en-US" sz="1800" dirty="0" smtClean="0"/>
              <a:t>takeovers: 16 (</a:t>
            </a:r>
            <a:r>
              <a:rPr lang="en-US" sz="1800" dirty="0"/>
              <a:t>6</a:t>
            </a:r>
            <a:r>
              <a:rPr lang="en-US" sz="1800" dirty="0" smtClean="0"/>
              <a:t> </a:t>
            </a:r>
            <a:r>
              <a:rPr lang="en-US" sz="1800" dirty="0"/>
              <a:t>of them </a:t>
            </a:r>
            <a:r>
              <a:rPr lang="en-US" sz="1800" dirty="0" smtClean="0"/>
              <a:t>successful).</a:t>
            </a:r>
          </a:p>
          <a:p>
            <a:pPr>
              <a:lnSpc>
                <a:spcPct val="100000"/>
              </a:lnSpc>
              <a:spcBef>
                <a:spcPts val="0"/>
              </a:spcBef>
            </a:pPr>
            <a:r>
              <a:rPr lang="en-US" sz="1800" dirty="0"/>
              <a:t>Nigeria had </a:t>
            </a:r>
            <a:r>
              <a:rPr lang="en-US" sz="1800" dirty="0" smtClean="0"/>
              <a:t>several </a:t>
            </a:r>
            <a:r>
              <a:rPr lang="en-US" sz="1800" dirty="0"/>
              <a:t>military coups </a:t>
            </a:r>
            <a:r>
              <a:rPr lang="en-US" sz="1800" dirty="0" smtClean="0"/>
              <a:t>after independence, with </a:t>
            </a:r>
            <a:r>
              <a:rPr lang="en-US" sz="1800" dirty="0"/>
              <a:t>8</a:t>
            </a:r>
            <a:r>
              <a:rPr lang="en-US" sz="1800" dirty="0" smtClean="0"/>
              <a:t> </a:t>
            </a:r>
            <a:r>
              <a:rPr lang="en-US" sz="1800" dirty="0"/>
              <a:t>between January 1966 and the takeover by Gen Sani Abacha in 1993</a:t>
            </a:r>
            <a:r>
              <a:rPr lang="en-US" sz="1800" dirty="0" smtClean="0"/>
              <a:t>.</a:t>
            </a:r>
          </a:p>
          <a:p>
            <a:pPr>
              <a:lnSpc>
                <a:spcPct val="100000"/>
              </a:lnSpc>
              <a:spcBef>
                <a:spcPts val="0"/>
              </a:spcBef>
            </a:pPr>
            <a:r>
              <a:rPr lang="en-US" sz="1800" dirty="0"/>
              <a:t>Burundi's history has been marked by </a:t>
            </a:r>
            <a:r>
              <a:rPr lang="en-US" sz="1800" dirty="0" smtClean="0"/>
              <a:t>11 </a:t>
            </a:r>
            <a:r>
              <a:rPr lang="en-US" sz="1800" dirty="0"/>
              <a:t>separate coups, mostly driven by the tensions between the Hutu and Tutsi communities.</a:t>
            </a:r>
            <a:endParaRPr lang="en-US" sz="1800" dirty="0" smtClean="0"/>
          </a:p>
          <a:p>
            <a:pPr fontAlgn="base">
              <a:lnSpc>
                <a:spcPct val="100000"/>
              </a:lnSpc>
              <a:spcBef>
                <a:spcPts val="0"/>
              </a:spcBef>
            </a:pPr>
            <a:r>
              <a:rPr lang="en-US" sz="1800" dirty="0" smtClean="0"/>
              <a:t>Sierra </a:t>
            </a:r>
            <a:r>
              <a:rPr lang="en-US" sz="1800" dirty="0"/>
              <a:t>Leone </a:t>
            </a:r>
            <a:r>
              <a:rPr lang="en-US" sz="1800" dirty="0" smtClean="0"/>
              <a:t>had 3 coups </a:t>
            </a:r>
            <a:r>
              <a:rPr lang="en-US" sz="1800" dirty="0"/>
              <a:t>between 1967 and 1968, and another one in 1971. Between 1992 and 1997, it experienced five further coup attempts.</a:t>
            </a:r>
          </a:p>
          <a:p>
            <a:pPr fontAlgn="base">
              <a:lnSpc>
                <a:spcPct val="100000"/>
              </a:lnSpc>
              <a:spcBef>
                <a:spcPts val="0"/>
              </a:spcBef>
            </a:pPr>
            <a:r>
              <a:rPr lang="en-US" sz="1800" dirty="0"/>
              <a:t>Ghana has also had its share of military coups, with </a:t>
            </a:r>
            <a:r>
              <a:rPr lang="en-US" sz="1800" dirty="0" smtClean="0"/>
              <a:t>8 </a:t>
            </a:r>
            <a:r>
              <a:rPr lang="en-US" sz="1800" dirty="0"/>
              <a:t>in two decades. The first was in </a:t>
            </a:r>
            <a:r>
              <a:rPr lang="en-US" sz="1800" dirty="0" smtClean="0"/>
              <a:t>1966.</a:t>
            </a:r>
          </a:p>
          <a:p>
            <a:pPr fontAlgn="base">
              <a:lnSpc>
                <a:spcPct val="100000"/>
              </a:lnSpc>
              <a:spcBef>
                <a:spcPts val="0"/>
              </a:spcBef>
            </a:pPr>
            <a:r>
              <a:rPr lang="en-US" sz="1800" dirty="0" smtClean="0"/>
              <a:t>However, since 1999 transfers of power in Africa's most populous nation have been by democratic election.</a:t>
            </a:r>
          </a:p>
        </p:txBody>
      </p:sp>
      <p:sp>
        <p:nvSpPr>
          <p:cNvPr id="4" name="Retângulo 3"/>
          <p:cNvSpPr/>
          <p:nvPr/>
        </p:nvSpPr>
        <p:spPr>
          <a:xfrm>
            <a:off x="838200" y="6373091"/>
            <a:ext cx="5106334" cy="369332"/>
          </a:xfrm>
          <a:prstGeom prst="rect">
            <a:avLst/>
          </a:prstGeom>
        </p:spPr>
        <p:txBody>
          <a:bodyPr wrap="none">
            <a:spAutoFit/>
          </a:bodyPr>
          <a:lstStyle/>
          <a:p>
            <a:r>
              <a:rPr lang="en-US" dirty="0" smtClean="0">
                <a:hlinkClick r:id="rId2"/>
              </a:rPr>
              <a:t>https://www.bbc.com/news/world-africa-46783600</a:t>
            </a:r>
            <a:r>
              <a:rPr lang="en-US" dirty="0" smtClean="0"/>
              <a:t> </a:t>
            </a:r>
            <a:endParaRPr lang="en-US" dirty="0"/>
          </a:p>
        </p:txBody>
      </p:sp>
      <p:pic>
        <p:nvPicPr>
          <p:cNvPr id="7170" name="Picture 2" descr="Map showing African countries with most cou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7028" y="118536"/>
            <a:ext cx="5728768" cy="662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23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38200" y="365126"/>
            <a:ext cx="4831080" cy="1115478"/>
          </a:xfrm>
          <a:solidFill>
            <a:schemeClr val="accent2">
              <a:lumMod val="60000"/>
              <a:lumOff val="40000"/>
            </a:schemeClr>
          </a:solidFill>
        </p:spPr>
        <p:txBody>
          <a:bodyPr>
            <a:normAutofit fontScale="90000"/>
          </a:bodyPr>
          <a:lstStyle/>
          <a:p>
            <a:r>
              <a:rPr lang="en-US" b="1" dirty="0" smtClean="0"/>
              <a:t>AFRICA</a:t>
            </a:r>
            <a:r>
              <a:rPr lang="en-US" dirty="0" smtClean="0"/>
              <a:t> </a:t>
            </a:r>
            <a:br>
              <a:rPr lang="en-US" dirty="0" smtClean="0"/>
            </a:br>
            <a:r>
              <a:rPr lang="en-US" dirty="0" smtClean="0"/>
              <a:t>Vulnerable States</a:t>
            </a:r>
            <a:endParaRPr lang="en-US" dirty="0"/>
          </a:p>
        </p:txBody>
      </p:sp>
      <p:pic>
        <p:nvPicPr>
          <p:cNvPr id="13314" name="Picture 2" descr="SOS | The Econom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33029"/>
            <a:ext cx="4904232" cy="4543934"/>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p:cNvSpPr/>
          <p:nvPr/>
        </p:nvSpPr>
        <p:spPr>
          <a:xfrm>
            <a:off x="829056" y="6329388"/>
            <a:ext cx="3475631" cy="276999"/>
          </a:xfrm>
          <a:prstGeom prst="rect">
            <a:avLst/>
          </a:prstGeom>
        </p:spPr>
        <p:txBody>
          <a:bodyPr wrap="none">
            <a:spAutoFit/>
          </a:bodyPr>
          <a:lstStyle/>
          <a:p>
            <a:r>
              <a:rPr lang="en-US" sz="1200" dirty="0" smtClean="0">
                <a:hlinkClick r:id="rId3"/>
              </a:rPr>
              <a:t>https://www.economist.com/news/2007/06/19/sos</a:t>
            </a:r>
            <a:r>
              <a:rPr lang="en-US" sz="1200" dirty="0" smtClean="0"/>
              <a:t> </a:t>
            </a:r>
            <a:endParaRPr lang="en-US" sz="1200" dirty="0"/>
          </a:p>
        </p:txBody>
      </p:sp>
      <p:pic>
        <p:nvPicPr>
          <p:cNvPr id="8" name="Imagem 7"/>
          <p:cNvPicPr>
            <a:picLocks noChangeAspect="1"/>
          </p:cNvPicPr>
          <p:nvPr/>
        </p:nvPicPr>
        <p:blipFill>
          <a:blip r:embed="rId4"/>
          <a:stretch>
            <a:fillRect/>
          </a:stretch>
        </p:blipFill>
        <p:spPr>
          <a:xfrm>
            <a:off x="5952744" y="0"/>
            <a:ext cx="6239256" cy="6724650"/>
          </a:xfrm>
          <a:prstGeom prst="rect">
            <a:avLst/>
          </a:prstGeom>
        </p:spPr>
      </p:pic>
      <p:sp>
        <p:nvSpPr>
          <p:cNvPr id="9" name="Retângulo 8"/>
          <p:cNvSpPr/>
          <p:nvPr/>
        </p:nvSpPr>
        <p:spPr>
          <a:xfrm rot="16200000">
            <a:off x="4663300" y="4839417"/>
            <a:ext cx="2428870" cy="246221"/>
          </a:xfrm>
          <a:prstGeom prst="rect">
            <a:avLst/>
          </a:prstGeom>
        </p:spPr>
        <p:txBody>
          <a:bodyPr wrap="none">
            <a:spAutoFit/>
          </a:bodyPr>
          <a:lstStyle/>
          <a:p>
            <a:r>
              <a:rPr lang="en-US" sz="1000" dirty="0" smtClean="0">
                <a:hlinkClick r:id="rId5"/>
              </a:rPr>
              <a:t>https://fragilestatesindex.org/global-data/</a:t>
            </a:r>
            <a:r>
              <a:rPr lang="en-US" sz="1000" dirty="0" smtClean="0"/>
              <a:t> </a:t>
            </a:r>
            <a:endParaRPr lang="en-US" sz="1000" dirty="0"/>
          </a:p>
        </p:txBody>
      </p:sp>
      <p:cxnSp>
        <p:nvCxnSpPr>
          <p:cNvPr id="12" name="Conexão reta 11"/>
          <p:cNvCxnSpPr/>
          <p:nvPr/>
        </p:nvCxnSpPr>
        <p:spPr>
          <a:xfrm>
            <a:off x="6126480" y="1773936"/>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4" name="Conexão reta 13"/>
          <p:cNvCxnSpPr/>
          <p:nvPr/>
        </p:nvCxnSpPr>
        <p:spPr>
          <a:xfrm flipV="1">
            <a:off x="6126480" y="2194560"/>
            <a:ext cx="612648" cy="3049"/>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6" name="Conexão reta 15"/>
          <p:cNvCxnSpPr/>
          <p:nvPr/>
        </p:nvCxnSpPr>
        <p:spPr>
          <a:xfrm>
            <a:off x="6126480" y="2401824"/>
            <a:ext cx="1014984" cy="12192"/>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8" name="Conexão reta 17"/>
          <p:cNvCxnSpPr/>
          <p:nvPr/>
        </p:nvCxnSpPr>
        <p:spPr>
          <a:xfrm>
            <a:off x="6118860" y="2639568"/>
            <a:ext cx="1132332" cy="3048"/>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20" name="Conexão reta 19"/>
          <p:cNvCxnSpPr/>
          <p:nvPr/>
        </p:nvCxnSpPr>
        <p:spPr>
          <a:xfrm>
            <a:off x="6073140" y="2831592"/>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sp>
        <p:nvSpPr>
          <p:cNvPr id="2" name="Oval 1"/>
          <p:cNvSpPr/>
          <p:nvPr/>
        </p:nvSpPr>
        <p:spPr>
          <a:xfrm>
            <a:off x="7616952" y="159386"/>
            <a:ext cx="557784" cy="411480"/>
          </a:xfrm>
          <a:prstGeom prst="ellipse">
            <a:avLst/>
          </a:prstGeom>
          <a:noFill/>
          <a:ln w="317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8200" y="2194560"/>
            <a:ext cx="557784" cy="311786"/>
          </a:xfrm>
          <a:prstGeom prst="ellipse">
            <a:avLst/>
          </a:prstGeom>
          <a:noFill/>
          <a:ln w="317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Conexão reta 14"/>
          <p:cNvCxnSpPr/>
          <p:nvPr/>
        </p:nvCxnSpPr>
        <p:spPr>
          <a:xfrm>
            <a:off x="6073140" y="3934968"/>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7" name="Conexão reta 16"/>
          <p:cNvCxnSpPr/>
          <p:nvPr/>
        </p:nvCxnSpPr>
        <p:spPr>
          <a:xfrm>
            <a:off x="6056376" y="3264408"/>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9" name="Conexão reta 18"/>
          <p:cNvCxnSpPr/>
          <p:nvPr/>
        </p:nvCxnSpPr>
        <p:spPr>
          <a:xfrm>
            <a:off x="6073140" y="4337304"/>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21" name="Conexão reta 20"/>
          <p:cNvCxnSpPr/>
          <p:nvPr/>
        </p:nvCxnSpPr>
        <p:spPr>
          <a:xfrm>
            <a:off x="6056376" y="4114800"/>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43045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srcRect l="4818" t="3753" r="3272" b="4107"/>
          <a:stretch/>
        </p:blipFill>
        <p:spPr>
          <a:xfrm>
            <a:off x="7150608" y="1829199"/>
            <a:ext cx="4392240" cy="4690742"/>
          </a:xfrm>
          <a:prstGeom prst="rect">
            <a:avLst/>
          </a:prstGeom>
        </p:spPr>
      </p:pic>
      <p:sp>
        <p:nvSpPr>
          <p:cNvPr id="2"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Military Coups in Africa</a:t>
            </a:r>
            <a:endParaRPr lang="en-US" dirty="0"/>
          </a:p>
        </p:txBody>
      </p:sp>
      <p:sp>
        <p:nvSpPr>
          <p:cNvPr id="7" name="Retângulo 6"/>
          <p:cNvSpPr/>
          <p:nvPr/>
        </p:nvSpPr>
        <p:spPr>
          <a:xfrm>
            <a:off x="7150608" y="5468112"/>
            <a:ext cx="1801368" cy="123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arcador de Posição de Conteúdo 4"/>
          <p:cNvSpPr>
            <a:spLocks noGrp="1"/>
          </p:cNvSpPr>
          <p:nvPr>
            <p:ph idx="1"/>
          </p:nvPr>
        </p:nvSpPr>
        <p:spPr>
          <a:xfrm>
            <a:off x="838200" y="1738297"/>
            <a:ext cx="7757160" cy="4571063"/>
          </a:xfrm>
        </p:spPr>
        <p:txBody>
          <a:bodyPr>
            <a:noAutofit/>
          </a:bodyPr>
          <a:lstStyle/>
          <a:p>
            <a:pPr>
              <a:lnSpc>
                <a:spcPct val="100000"/>
              </a:lnSpc>
              <a:spcBef>
                <a:spcPts val="0"/>
              </a:spcBef>
            </a:pPr>
            <a:r>
              <a:rPr lang="en-US" sz="1800" dirty="0"/>
              <a:t>What</a:t>
            </a:r>
            <a:r>
              <a:rPr lang="pt-PT" sz="1800" dirty="0"/>
              <a:t> are </a:t>
            </a:r>
            <a:r>
              <a:rPr lang="en-US" sz="1800" dirty="0"/>
              <a:t>the</a:t>
            </a:r>
            <a:r>
              <a:rPr lang="pt-PT" sz="1800" dirty="0"/>
              <a:t> </a:t>
            </a:r>
            <a:r>
              <a:rPr lang="en-US" sz="1800" dirty="0"/>
              <a:t>dynamics</a:t>
            </a:r>
            <a:r>
              <a:rPr lang="pt-PT" sz="1800" dirty="0"/>
              <a:t>, </a:t>
            </a:r>
            <a:r>
              <a:rPr lang="en-US" sz="1800" dirty="0"/>
              <a:t>ideologies</a:t>
            </a:r>
            <a:r>
              <a:rPr lang="pt-PT" sz="1800" dirty="0"/>
              <a:t> </a:t>
            </a:r>
            <a:r>
              <a:rPr lang="pt-PT" sz="1800" dirty="0" smtClean="0"/>
              <a:t>anda </a:t>
            </a:r>
            <a:r>
              <a:rPr lang="en-US" sz="1800" dirty="0" smtClean="0"/>
              <a:t>intentions</a:t>
            </a:r>
            <a:r>
              <a:rPr lang="pt-PT" sz="1800" dirty="0" smtClean="0"/>
              <a:t> </a:t>
            </a:r>
            <a:r>
              <a:rPr lang="en-US" sz="1800" dirty="0" smtClean="0"/>
              <a:t>of</a:t>
            </a:r>
            <a:r>
              <a:rPr lang="pt-PT" sz="1800" dirty="0" smtClean="0"/>
              <a:t> </a:t>
            </a:r>
            <a:r>
              <a:rPr lang="en-US" sz="1800" dirty="0" smtClean="0"/>
              <a:t>Military</a:t>
            </a:r>
            <a:r>
              <a:rPr lang="pt-PT" sz="1800" dirty="0" smtClean="0"/>
              <a:t> </a:t>
            </a:r>
            <a:r>
              <a:rPr lang="en-US" sz="1800" dirty="0" smtClean="0"/>
              <a:t>Coups</a:t>
            </a:r>
            <a:r>
              <a:rPr lang="pt-PT" sz="1800" dirty="0" smtClean="0"/>
              <a:t> </a:t>
            </a:r>
            <a:r>
              <a:rPr lang="pt-PT" sz="1800" dirty="0"/>
              <a:t>in Africa?</a:t>
            </a:r>
          </a:p>
          <a:p>
            <a:pPr lvl="1">
              <a:lnSpc>
                <a:spcPct val="100000"/>
              </a:lnSpc>
              <a:spcBef>
                <a:spcPts val="0"/>
              </a:spcBef>
            </a:pPr>
            <a:r>
              <a:rPr lang="en-US" sz="1800" dirty="0" smtClean="0"/>
              <a:t>Dynamics: high maintenance, self-motivated;</a:t>
            </a:r>
          </a:p>
          <a:p>
            <a:pPr lvl="1">
              <a:lnSpc>
                <a:spcPct val="100000"/>
              </a:lnSpc>
              <a:spcBef>
                <a:spcPts val="0"/>
              </a:spcBef>
            </a:pPr>
            <a:r>
              <a:rPr lang="en-US" sz="1800" dirty="0" smtClean="0"/>
              <a:t>Strong persistency in the case off failed independences.</a:t>
            </a:r>
          </a:p>
          <a:p>
            <a:pPr lvl="1">
              <a:lnSpc>
                <a:spcPct val="100000"/>
              </a:lnSpc>
              <a:spcBef>
                <a:spcPts val="0"/>
              </a:spcBef>
            </a:pPr>
            <a:r>
              <a:rPr lang="en-US" sz="1800" dirty="0"/>
              <a:t>U</a:t>
            </a:r>
            <a:r>
              <a:rPr lang="en-US" sz="1800" dirty="0" smtClean="0"/>
              <a:t>nresolved issues, like vulnerable or unreliable borders.</a:t>
            </a:r>
          </a:p>
          <a:p>
            <a:pPr lvl="1">
              <a:lnSpc>
                <a:spcPct val="100000"/>
              </a:lnSpc>
              <a:spcBef>
                <a:spcPts val="0"/>
              </a:spcBef>
            </a:pPr>
            <a:r>
              <a:rPr lang="en-US" sz="1800" dirty="0" smtClean="0"/>
              <a:t>Arab Spring and it’s consequences. </a:t>
            </a:r>
          </a:p>
          <a:p>
            <a:pPr lvl="1">
              <a:lnSpc>
                <a:spcPct val="100000"/>
              </a:lnSpc>
              <a:spcBef>
                <a:spcPts val="0"/>
              </a:spcBef>
            </a:pPr>
            <a:r>
              <a:rPr lang="en-US" sz="1800" dirty="0" smtClean="0"/>
              <a:t>Power </a:t>
            </a:r>
            <a:r>
              <a:rPr lang="en-US" sz="1800" dirty="0"/>
              <a:t>struggle between political or military leaders</a:t>
            </a:r>
            <a:r>
              <a:rPr lang="en-US" sz="1800" dirty="0" smtClean="0"/>
              <a:t>.</a:t>
            </a:r>
          </a:p>
          <a:p>
            <a:pPr lvl="1">
              <a:lnSpc>
                <a:spcPct val="100000"/>
              </a:lnSpc>
              <a:spcBef>
                <a:spcPts val="0"/>
              </a:spcBef>
            </a:pPr>
            <a:r>
              <a:rPr lang="en-US" sz="1800" dirty="0" smtClean="0"/>
              <a:t>Power struggle between ethnic groups. </a:t>
            </a:r>
            <a:endParaRPr lang="en-US" sz="1800" dirty="0"/>
          </a:p>
          <a:p>
            <a:pPr>
              <a:lnSpc>
                <a:spcPct val="100000"/>
              </a:lnSpc>
              <a:spcBef>
                <a:spcPts val="0"/>
              </a:spcBef>
            </a:pPr>
            <a:r>
              <a:rPr lang="en-US" sz="1800" dirty="0" smtClean="0"/>
              <a:t>Impact</a:t>
            </a:r>
            <a:r>
              <a:rPr lang="pt-PT" sz="1800" dirty="0" smtClean="0"/>
              <a:t> </a:t>
            </a:r>
            <a:r>
              <a:rPr lang="en-US" sz="1800" dirty="0" smtClean="0"/>
              <a:t>on</a:t>
            </a:r>
            <a:r>
              <a:rPr lang="pt-PT" sz="1800" dirty="0" smtClean="0"/>
              <a:t> </a:t>
            </a:r>
            <a:r>
              <a:rPr lang="en-US" sz="1800" dirty="0"/>
              <a:t>the</a:t>
            </a:r>
            <a:r>
              <a:rPr lang="pt-PT" sz="1800" dirty="0"/>
              <a:t> </a:t>
            </a:r>
            <a:r>
              <a:rPr lang="en-US" sz="1800" dirty="0"/>
              <a:t>International</a:t>
            </a:r>
            <a:r>
              <a:rPr lang="pt-PT" sz="1800" dirty="0"/>
              <a:t> </a:t>
            </a:r>
            <a:r>
              <a:rPr lang="en-US" sz="1800" dirty="0"/>
              <a:t>System</a:t>
            </a:r>
            <a:r>
              <a:rPr lang="pt-PT" sz="1800" dirty="0"/>
              <a:t>? </a:t>
            </a:r>
            <a:r>
              <a:rPr lang="en-US" sz="1800" dirty="0" smtClean="0"/>
              <a:t>Low</a:t>
            </a:r>
            <a:r>
              <a:rPr lang="pt-PT" sz="1800" dirty="0" smtClean="0"/>
              <a:t>.</a:t>
            </a:r>
            <a:endParaRPr lang="en-US" sz="1800" dirty="0"/>
          </a:p>
          <a:p>
            <a:pPr>
              <a:lnSpc>
                <a:spcPct val="100000"/>
              </a:lnSpc>
              <a:spcBef>
                <a:spcPts val="0"/>
              </a:spcBef>
            </a:pPr>
            <a:r>
              <a:rPr lang="en-US" sz="1800" dirty="0"/>
              <a:t>Potential</a:t>
            </a:r>
            <a:r>
              <a:rPr lang="pt-PT" sz="1800" dirty="0"/>
              <a:t> causes?</a:t>
            </a:r>
            <a:endParaRPr lang="en-US" sz="1800" dirty="0"/>
          </a:p>
          <a:p>
            <a:pPr lvl="1">
              <a:lnSpc>
                <a:spcPct val="100000"/>
              </a:lnSpc>
              <a:spcBef>
                <a:spcPts val="0"/>
              </a:spcBef>
            </a:pPr>
            <a:r>
              <a:rPr lang="en-US" sz="1800" dirty="0" smtClean="0"/>
              <a:t>Lack of Governance or political </a:t>
            </a:r>
            <a:r>
              <a:rPr lang="en-US" sz="1800" dirty="0"/>
              <a:t>authoritarian regimes;</a:t>
            </a:r>
          </a:p>
          <a:p>
            <a:pPr lvl="1">
              <a:lnSpc>
                <a:spcPct val="100000"/>
              </a:lnSpc>
              <a:spcBef>
                <a:spcPts val="0"/>
              </a:spcBef>
            </a:pPr>
            <a:r>
              <a:rPr lang="en-US" sz="1800" dirty="0" smtClean="0"/>
              <a:t>Regular Economic crisis (domestic and international).</a:t>
            </a:r>
          </a:p>
          <a:p>
            <a:pPr lvl="1">
              <a:lnSpc>
                <a:spcPct val="100000"/>
              </a:lnSpc>
              <a:spcBef>
                <a:spcPts val="0"/>
              </a:spcBef>
            </a:pPr>
            <a:r>
              <a:rPr lang="en-US" sz="1800" dirty="0" smtClean="0"/>
              <a:t>Poverty. Most </a:t>
            </a:r>
            <a:r>
              <a:rPr lang="en-US" sz="1800" dirty="0"/>
              <a:t>people in Africa are poor. </a:t>
            </a:r>
            <a:endParaRPr lang="en-US" sz="1800" dirty="0" smtClean="0"/>
          </a:p>
          <a:p>
            <a:pPr lvl="1">
              <a:lnSpc>
                <a:spcPct val="100000"/>
              </a:lnSpc>
              <a:spcBef>
                <a:spcPts val="0"/>
              </a:spcBef>
            </a:pPr>
            <a:r>
              <a:rPr lang="en-US" sz="1800" dirty="0" smtClean="0"/>
              <a:t>But elites are too rich and jealous of each other. </a:t>
            </a:r>
          </a:p>
          <a:p>
            <a:pPr lvl="1">
              <a:lnSpc>
                <a:spcPct val="100000"/>
              </a:lnSpc>
              <a:spcBef>
                <a:spcPts val="0"/>
              </a:spcBef>
            </a:pPr>
            <a:r>
              <a:rPr lang="en-US" sz="1800" dirty="0" smtClean="0"/>
              <a:t>Different types of violence (Guerrilla, Terrorism, Trafficking).</a:t>
            </a:r>
            <a:endParaRPr lang="en-US" sz="1800" dirty="0"/>
          </a:p>
          <a:p>
            <a:pPr>
              <a:lnSpc>
                <a:spcPct val="100000"/>
              </a:lnSpc>
              <a:spcBef>
                <a:spcPts val="0"/>
              </a:spcBef>
            </a:pPr>
            <a:r>
              <a:rPr lang="en-US" sz="1800" dirty="0"/>
              <a:t>Responses </a:t>
            </a:r>
            <a:r>
              <a:rPr lang="en-US" sz="1800" dirty="0" smtClean="0"/>
              <a:t>by </a:t>
            </a:r>
            <a:r>
              <a:rPr lang="en-US" sz="1800" dirty="0"/>
              <a:t>the International society? </a:t>
            </a:r>
            <a:r>
              <a:rPr lang="en-US" sz="1800" dirty="0" smtClean="0"/>
              <a:t>Inadequate.</a:t>
            </a:r>
            <a:endParaRPr lang="en-US" sz="1800" dirty="0"/>
          </a:p>
          <a:p>
            <a:pPr>
              <a:lnSpc>
                <a:spcPct val="100000"/>
              </a:lnSpc>
              <a:spcBef>
                <a:spcPts val="0"/>
              </a:spcBef>
            </a:pPr>
            <a:r>
              <a:rPr lang="en-US" sz="1800" dirty="0" smtClean="0"/>
              <a:t>Prospects </a:t>
            </a:r>
            <a:r>
              <a:rPr lang="en-US" sz="1800" dirty="0"/>
              <a:t>for the future of </a:t>
            </a:r>
            <a:r>
              <a:rPr lang="en-US" sz="1800" dirty="0" smtClean="0"/>
              <a:t>governance in Africa: difficult.</a:t>
            </a:r>
            <a:endParaRPr lang="en-US" sz="1800" dirty="0"/>
          </a:p>
        </p:txBody>
      </p:sp>
    </p:spTree>
    <p:extLst>
      <p:ext uri="{BB962C8B-B14F-4D97-AF65-F5344CB8AC3E}">
        <p14:creationId xmlns:p14="http://schemas.microsoft.com/office/powerpoint/2010/main" val="4011424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srcRect l="2265" t="1720" r="1495" b="2357"/>
          <a:stretch/>
        </p:blipFill>
        <p:spPr>
          <a:xfrm>
            <a:off x="4562475" y="2073700"/>
            <a:ext cx="7452360" cy="4754880"/>
          </a:xfrm>
          <a:prstGeom prst="rect">
            <a:avLst/>
          </a:prstGeom>
        </p:spPr>
      </p:pic>
      <p:pic>
        <p:nvPicPr>
          <p:cNvPr id="2050" name="Picture 2" descr="https://pslarson2.files.wordpress.com/2011/01/hotspots.png?w=479"/>
          <p:cNvPicPr>
            <a:picLocks noChangeAspect="1" noChangeArrowheads="1"/>
          </p:cNvPicPr>
          <p:nvPr/>
        </p:nvPicPr>
        <p:blipFill rotWithShape="1">
          <a:blip r:embed="rId3">
            <a:extLst>
              <a:ext uri="{28A0092B-C50C-407E-A947-70E740481C1C}">
                <a14:useLocalDpi xmlns:a14="http://schemas.microsoft.com/office/drawing/2010/main" val="0"/>
              </a:ext>
            </a:extLst>
          </a:blip>
          <a:srcRect b="3063"/>
          <a:stretch/>
        </p:blipFill>
        <p:spPr bwMode="auto">
          <a:xfrm>
            <a:off x="0" y="1113198"/>
            <a:ext cx="4562475" cy="5715382"/>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a:spLocks noGrp="1"/>
          </p:cNvSpPr>
          <p:nvPr>
            <p:ph type="title"/>
          </p:nvPr>
        </p:nvSpPr>
        <p:spPr>
          <a:xfrm>
            <a:off x="4562475" y="981478"/>
            <a:ext cx="7467981" cy="921808"/>
          </a:xfrm>
          <a:solidFill>
            <a:schemeClr val="accent2">
              <a:lumMod val="60000"/>
              <a:lumOff val="40000"/>
            </a:schemeClr>
          </a:solidFill>
        </p:spPr>
        <p:txBody>
          <a:bodyPr>
            <a:normAutofit fontScale="90000"/>
          </a:bodyPr>
          <a:lstStyle/>
          <a:p>
            <a:pPr algn="ctr"/>
            <a:r>
              <a:rPr lang="en-US" sz="3600" dirty="0" smtClean="0"/>
              <a:t>Ethnic Groups in Africa don’t recognize official borders</a:t>
            </a:r>
            <a:endParaRPr lang="en-US" sz="3600" dirty="0"/>
          </a:p>
        </p:txBody>
      </p:sp>
      <p:sp>
        <p:nvSpPr>
          <p:cNvPr id="5" name="Retângulo 4"/>
          <p:cNvSpPr/>
          <p:nvPr/>
        </p:nvSpPr>
        <p:spPr>
          <a:xfrm>
            <a:off x="359664" y="132336"/>
            <a:ext cx="6096000" cy="923330"/>
          </a:xfrm>
          <a:prstGeom prst="rect">
            <a:avLst/>
          </a:prstGeom>
        </p:spPr>
        <p:txBody>
          <a:bodyPr>
            <a:spAutoFit/>
          </a:bodyPr>
          <a:lstStyle/>
          <a:p>
            <a:pPr marL="285750" indent="-285750">
              <a:buFont typeface="Arial" panose="020B0604020202020204" pitchFamily="34" charset="0"/>
              <a:buChar char="•"/>
            </a:pPr>
            <a:r>
              <a:rPr lang="en-US" dirty="0" smtClean="0">
                <a:solidFill>
                  <a:srgbClr val="555555"/>
                </a:solidFill>
                <a:latin typeface="Helvetica" panose="020B0604020202020204" pitchFamily="34" charset="0"/>
              </a:rPr>
              <a:t>Some conflicts </a:t>
            </a:r>
            <a:r>
              <a:rPr lang="en-US" dirty="0">
                <a:solidFill>
                  <a:srgbClr val="555555"/>
                </a:solidFill>
                <a:latin typeface="Helvetica" panose="020B0604020202020204" pitchFamily="34" charset="0"/>
              </a:rPr>
              <a:t>in Africa </a:t>
            </a:r>
            <a:r>
              <a:rPr lang="en-US" dirty="0" smtClean="0">
                <a:solidFill>
                  <a:srgbClr val="555555"/>
                </a:solidFill>
                <a:latin typeface="Helvetica" panose="020B0604020202020204" pitchFamily="34" charset="0"/>
              </a:rPr>
              <a:t>are </a:t>
            </a:r>
            <a:r>
              <a:rPr lang="en-US" dirty="0">
                <a:solidFill>
                  <a:srgbClr val="555555"/>
                </a:solidFill>
                <a:latin typeface="Helvetica" panose="020B0604020202020204" pitchFamily="34" charset="0"/>
              </a:rPr>
              <a:t>ethnically </a:t>
            </a:r>
            <a:r>
              <a:rPr lang="en-US" dirty="0" smtClean="0">
                <a:solidFill>
                  <a:srgbClr val="555555"/>
                </a:solidFill>
                <a:latin typeface="Helvetica" panose="020B0604020202020204" pitchFamily="34" charset="0"/>
              </a:rPr>
              <a:t>motivated. </a:t>
            </a:r>
          </a:p>
          <a:p>
            <a:pPr marL="285750" indent="-285750">
              <a:buFont typeface="Arial" panose="020B0604020202020204" pitchFamily="34" charset="0"/>
              <a:buChar char="•"/>
            </a:pPr>
            <a:r>
              <a:rPr lang="en-US" dirty="0" smtClean="0">
                <a:solidFill>
                  <a:srgbClr val="555555"/>
                </a:solidFill>
                <a:latin typeface="Helvetica" panose="020B0604020202020204" pitchFamily="34" charset="0"/>
              </a:rPr>
              <a:t>Other conflicts often </a:t>
            </a:r>
            <a:r>
              <a:rPr lang="en-US" dirty="0">
                <a:solidFill>
                  <a:srgbClr val="555555"/>
                </a:solidFill>
                <a:latin typeface="Helvetica" panose="020B0604020202020204" pitchFamily="34" charset="0"/>
              </a:rPr>
              <a:t>occur near </a:t>
            </a:r>
            <a:r>
              <a:rPr lang="en-US" dirty="0" smtClean="0">
                <a:solidFill>
                  <a:srgbClr val="555555"/>
                </a:solidFill>
                <a:latin typeface="Helvetica" panose="020B0604020202020204" pitchFamily="34" charset="0"/>
              </a:rPr>
              <a:t>borders, rivers </a:t>
            </a:r>
            <a:r>
              <a:rPr lang="en-US" dirty="0">
                <a:solidFill>
                  <a:srgbClr val="555555"/>
                </a:solidFill>
                <a:latin typeface="Helvetica" panose="020B0604020202020204" pitchFamily="34" charset="0"/>
              </a:rPr>
              <a:t>or state boundaries that are set by </a:t>
            </a:r>
            <a:r>
              <a:rPr lang="en-US" dirty="0" smtClean="0">
                <a:solidFill>
                  <a:srgbClr val="555555"/>
                </a:solidFill>
                <a:latin typeface="Helvetica" panose="020B0604020202020204" pitchFamily="34" charset="0"/>
              </a:rPr>
              <a:t>rivers.</a:t>
            </a:r>
            <a:endParaRPr lang="en-US" dirty="0"/>
          </a:p>
        </p:txBody>
      </p:sp>
      <p:sp>
        <p:nvSpPr>
          <p:cNvPr id="7" name="Retângulo 6"/>
          <p:cNvSpPr/>
          <p:nvPr/>
        </p:nvSpPr>
        <p:spPr>
          <a:xfrm rot="16200000">
            <a:off x="6101826" y="4518640"/>
            <a:ext cx="4373660" cy="246221"/>
          </a:xfrm>
          <a:prstGeom prst="rect">
            <a:avLst/>
          </a:prstGeom>
        </p:spPr>
        <p:txBody>
          <a:bodyPr wrap="square">
            <a:spAutoFit/>
          </a:bodyPr>
          <a:lstStyle/>
          <a:p>
            <a:r>
              <a:rPr lang="en-US" sz="1000" dirty="0">
                <a:hlinkClick r:id="rId4"/>
              </a:rPr>
              <a:t>https://peterslarson.com/2011/01/19/african-conflict-and-ethnic-distribution</a:t>
            </a:r>
            <a:r>
              <a:rPr lang="en-US" sz="1000" dirty="0" smtClean="0">
                <a:hlinkClick r:id="rId4"/>
              </a:rPr>
              <a:t>/</a:t>
            </a:r>
            <a:r>
              <a:rPr lang="en-US" sz="1000" dirty="0" smtClean="0"/>
              <a:t> </a:t>
            </a:r>
            <a:endParaRPr lang="en-US" sz="1000" dirty="0"/>
          </a:p>
        </p:txBody>
      </p:sp>
    </p:spTree>
    <p:extLst>
      <p:ext uri="{BB962C8B-B14F-4D97-AF65-F5344CB8AC3E}">
        <p14:creationId xmlns:p14="http://schemas.microsoft.com/office/powerpoint/2010/main" val="323761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Berber ethnic groups in North Africa. : r/MapPo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21" y="141002"/>
            <a:ext cx="5096256" cy="487905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1012031" y="1606335"/>
            <a:ext cx="2354972" cy="171184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ângulo 3"/>
          <p:cNvSpPr/>
          <p:nvPr/>
        </p:nvSpPr>
        <p:spPr>
          <a:xfrm>
            <a:off x="2710649" y="3774686"/>
            <a:ext cx="906338" cy="369332"/>
          </a:xfrm>
          <a:prstGeom prst="rect">
            <a:avLst/>
          </a:prstGeom>
        </p:spPr>
        <p:txBody>
          <a:bodyPr wrap="none">
            <a:spAutoFit/>
          </a:bodyPr>
          <a:lstStyle/>
          <a:p>
            <a:r>
              <a:rPr lang="en-US" dirty="0" err="1" smtClean="0"/>
              <a:t>Tuaregs</a:t>
            </a:r>
            <a:endParaRPr lang="en-US" dirty="0"/>
          </a:p>
        </p:txBody>
      </p:sp>
      <p:pic>
        <p:nvPicPr>
          <p:cNvPr id="6" name="Imagem 5"/>
          <p:cNvPicPr>
            <a:picLocks noChangeAspect="1"/>
          </p:cNvPicPr>
          <p:nvPr/>
        </p:nvPicPr>
        <p:blipFill>
          <a:blip r:embed="rId3"/>
          <a:stretch>
            <a:fillRect/>
          </a:stretch>
        </p:blipFill>
        <p:spPr>
          <a:xfrm>
            <a:off x="4598864" y="2682458"/>
            <a:ext cx="1847655" cy="2466714"/>
          </a:xfrm>
          <a:prstGeom prst="rect">
            <a:avLst/>
          </a:prstGeom>
        </p:spPr>
      </p:pic>
      <p:pic>
        <p:nvPicPr>
          <p:cNvPr id="1034" name="Picture 10" descr="Global Affairs and Strategic Studies. Facultad de Derech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528" y="141003"/>
            <a:ext cx="6487113" cy="261343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5"/>
          <a:stretch>
            <a:fillRect/>
          </a:stretch>
        </p:blipFill>
        <p:spPr>
          <a:xfrm>
            <a:off x="6240654" y="2754440"/>
            <a:ext cx="5613987" cy="4103560"/>
          </a:xfrm>
          <a:prstGeom prst="rect">
            <a:avLst/>
          </a:prstGeom>
        </p:spPr>
      </p:pic>
      <p:sp>
        <p:nvSpPr>
          <p:cNvPr id="12" name="Retângulo 11"/>
          <p:cNvSpPr/>
          <p:nvPr/>
        </p:nvSpPr>
        <p:spPr>
          <a:xfrm>
            <a:off x="249684" y="5295895"/>
            <a:ext cx="5990970" cy="1200329"/>
          </a:xfrm>
          <a:prstGeom prst="rect">
            <a:avLst/>
          </a:prstGeom>
        </p:spPr>
        <p:txBody>
          <a:bodyPr wrap="square">
            <a:spAutoFit/>
          </a:bodyPr>
          <a:lstStyle/>
          <a:p>
            <a:r>
              <a:rPr lang="en-US" dirty="0">
                <a:solidFill>
                  <a:srgbClr val="696969"/>
                </a:solidFill>
                <a:latin typeface="Open Sans"/>
              </a:rPr>
              <a:t>The proliferation and abundance of arms from the international trafficking of </a:t>
            </a:r>
            <a:r>
              <a:rPr lang="en-US" dirty="0" smtClean="0">
                <a:solidFill>
                  <a:srgbClr val="696969"/>
                </a:solidFill>
                <a:latin typeface="Open Sans"/>
              </a:rPr>
              <a:t>small arms </a:t>
            </a:r>
            <a:r>
              <a:rPr lang="en-US" dirty="0">
                <a:solidFill>
                  <a:srgbClr val="696969"/>
                </a:solidFill>
                <a:latin typeface="Open Sans"/>
              </a:rPr>
              <a:t>and </a:t>
            </a:r>
            <a:r>
              <a:rPr lang="en-US" dirty="0" smtClean="0">
                <a:solidFill>
                  <a:srgbClr val="696969"/>
                </a:solidFill>
                <a:latin typeface="Open Sans"/>
              </a:rPr>
              <a:t>light weapons in </a:t>
            </a:r>
            <a:r>
              <a:rPr lang="en-US" dirty="0">
                <a:solidFill>
                  <a:srgbClr val="696969"/>
                </a:solidFill>
                <a:latin typeface="Open Sans"/>
              </a:rPr>
              <a:t>the Sahel </a:t>
            </a:r>
            <a:r>
              <a:rPr lang="en-US" dirty="0" smtClean="0">
                <a:solidFill>
                  <a:srgbClr val="696969"/>
                </a:solidFill>
                <a:latin typeface="Open Sans"/>
              </a:rPr>
              <a:t>and the </a:t>
            </a:r>
            <a:r>
              <a:rPr lang="en-US" dirty="0">
                <a:solidFill>
                  <a:srgbClr val="696969"/>
                </a:solidFill>
                <a:latin typeface="Open Sans"/>
              </a:rPr>
              <a:t>Sahara region is a reality that has been widely exploited by several armed </a:t>
            </a:r>
            <a:r>
              <a:rPr lang="en-US" dirty="0" smtClean="0">
                <a:solidFill>
                  <a:srgbClr val="696969"/>
                </a:solidFill>
                <a:latin typeface="Open Sans"/>
              </a:rPr>
              <a:t>groups.</a:t>
            </a:r>
            <a:endParaRPr lang="en-US" dirty="0"/>
          </a:p>
        </p:txBody>
      </p:sp>
    </p:spTree>
    <p:extLst>
      <p:ext uri="{BB962C8B-B14F-4D97-AF65-F5344CB8AC3E}">
        <p14:creationId xmlns:p14="http://schemas.microsoft.com/office/powerpoint/2010/main" val="152357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5520267" cy="718608"/>
          </a:xfrm>
          <a:solidFill>
            <a:schemeClr val="accent2">
              <a:lumMod val="60000"/>
              <a:lumOff val="40000"/>
            </a:schemeClr>
          </a:solidFill>
        </p:spPr>
        <p:txBody>
          <a:bodyPr>
            <a:normAutofit/>
          </a:bodyPr>
          <a:lstStyle/>
          <a:p>
            <a:pPr algn="ctr"/>
            <a:r>
              <a:rPr lang="en-US" dirty="0" smtClean="0"/>
              <a:t>Human Trafficking	</a:t>
            </a:r>
            <a:endParaRPr lang="en-US" dirty="0"/>
          </a:p>
        </p:txBody>
      </p:sp>
      <p:pic>
        <p:nvPicPr>
          <p:cNvPr id="3074" name="Picture 2" descr="Human trafficking, current migration routes, systematic torture and ill  treatment on route - EE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2827867"/>
            <a:ext cx="4854576" cy="40301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st African human trafficking rings expand their operations - ISS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286" y="2811592"/>
            <a:ext cx="4093103" cy="368290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838200" y="1217136"/>
            <a:ext cx="5520267" cy="1477328"/>
          </a:xfrm>
          <a:prstGeom prst="rect">
            <a:avLst/>
          </a:prstGeom>
        </p:spPr>
        <p:txBody>
          <a:bodyPr wrap="square">
            <a:spAutoFit/>
          </a:bodyPr>
          <a:lstStyle/>
          <a:p>
            <a:r>
              <a:rPr lang="en-US" b="1" dirty="0"/>
              <a:t>Main Migration Routes to Europe from </a:t>
            </a:r>
            <a:r>
              <a:rPr lang="en-US" b="1" dirty="0" smtClean="0"/>
              <a:t>Africa</a:t>
            </a:r>
          </a:p>
          <a:p>
            <a:r>
              <a:rPr lang="en-US" dirty="0"/>
              <a:t>E</a:t>
            </a:r>
            <a:r>
              <a:rPr lang="en-US" dirty="0" smtClean="0"/>
              <a:t>conomic </a:t>
            </a:r>
            <a:r>
              <a:rPr lang="en-US" dirty="0"/>
              <a:t>reasons are only indicated in 10% of the </a:t>
            </a:r>
            <a:r>
              <a:rPr lang="en-US" dirty="0" smtClean="0"/>
              <a:t>cases. African migrants escape from political or religious persecution. Torture. 9 </a:t>
            </a:r>
            <a:r>
              <a:rPr lang="en-US" dirty="0"/>
              <a:t>out of 10 migrants say that they have seen someone </a:t>
            </a:r>
            <a:r>
              <a:rPr lang="en-US" dirty="0" smtClean="0"/>
              <a:t>been </a:t>
            </a:r>
            <a:r>
              <a:rPr lang="en-US" dirty="0"/>
              <a:t>killed or severely hurt.</a:t>
            </a:r>
          </a:p>
        </p:txBody>
      </p:sp>
      <p:sp>
        <p:nvSpPr>
          <p:cNvPr id="5" name="Retângulo 4"/>
          <p:cNvSpPr/>
          <p:nvPr/>
        </p:nvSpPr>
        <p:spPr>
          <a:xfrm>
            <a:off x="6530975" y="365126"/>
            <a:ext cx="5423957" cy="2308324"/>
          </a:xfrm>
          <a:prstGeom prst="rect">
            <a:avLst/>
          </a:prstGeom>
        </p:spPr>
        <p:txBody>
          <a:bodyPr wrap="square">
            <a:spAutoFit/>
          </a:bodyPr>
          <a:lstStyle/>
          <a:p>
            <a:r>
              <a:rPr lang="en-US" b="1" dirty="0"/>
              <a:t>Main Migration Routes </a:t>
            </a:r>
            <a:r>
              <a:rPr lang="en-US" b="1" dirty="0" smtClean="0"/>
              <a:t>from Africa to UAE</a:t>
            </a:r>
            <a:r>
              <a:rPr lang="en-US" dirty="0" smtClean="0"/>
              <a:t>.</a:t>
            </a:r>
          </a:p>
          <a:p>
            <a:r>
              <a:rPr lang="en-US" dirty="0"/>
              <a:t>V</a:t>
            </a:r>
            <a:r>
              <a:rPr lang="en-US" dirty="0" smtClean="0"/>
              <a:t>ictims </a:t>
            </a:r>
            <a:r>
              <a:rPr lang="en-US" dirty="0"/>
              <a:t>not only from Uganda but also Burundi, Rwanda and to a lesser extent Tanzania. Most of East Africa’s trafficking takes place in and through </a:t>
            </a:r>
            <a:r>
              <a:rPr lang="en-US" dirty="0" smtClean="0"/>
              <a:t>Kenya.</a:t>
            </a:r>
            <a:r>
              <a:rPr lang="en-US" dirty="0"/>
              <a:t> </a:t>
            </a:r>
            <a:r>
              <a:rPr lang="en-US" dirty="0" smtClean="0"/>
              <a:t>Girls victims of a well-established </a:t>
            </a:r>
            <a:r>
              <a:rPr lang="en-US" dirty="0"/>
              <a:t>human trafficking ring in East </a:t>
            </a:r>
            <a:r>
              <a:rPr lang="en-US" dirty="0" smtClean="0"/>
              <a:t>Africa.</a:t>
            </a:r>
            <a:r>
              <a:rPr lang="en-US" dirty="0"/>
              <a:t> Children are an easy target for smugglers and </a:t>
            </a:r>
            <a:r>
              <a:rPr lang="en-US" dirty="0" smtClean="0"/>
              <a:t>traffickers, for they </a:t>
            </a:r>
            <a:r>
              <a:rPr lang="en-US" dirty="0"/>
              <a:t>are kidnapped, others are lured by smugglers with </a:t>
            </a:r>
            <a:r>
              <a:rPr lang="en-US" dirty="0" smtClean="0"/>
              <a:t>“no-fee” </a:t>
            </a:r>
            <a:r>
              <a:rPr lang="en-US" dirty="0"/>
              <a:t>deals at the Eritrean border. </a:t>
            </a:r>
          </a:p>
        </p:txBody>
      </p:sp>
      <p:sp>
        <p:nvSpPr>
          <p:cNvPr id="6" name="Retângulo 5"/>
          <p:cNvSpPr/>
          <p:nvPr/>
        </p:nvSpPr>
        <p:spPr>
          <a:xfrm rot="16200000">
            <a:off x="-257800" y="5464173"/>
            <a:ext cx="1846980" cy="246221"/>
          </a:xfrm>
          <a:prstGeom prst="rect">
            <a:avLst/>
          </a:prstGeom>
        </p:spPr>
        <p:txBody>
          <a:bodyPr wrap="none">
            <a:spAutoFit/>
          </a:bodyPr>
          <a:lstStyle/>
          <a:p>
            <a:r>
              <a:rPr lang="en-US" sz="1000" dirty="0">
                <a:hlinkClick r:id="rId4"/>
              </a:rPr>
              <a:t>https://www.eepa.be/?</a:t>
            </a:r>
            <a:r>
              <a:rPr lang="en-US" sz="1000" dirty="0" smtClean="0">
                <a:hlinkClick r:id="rId4"/>
              </a:rPr>
              <a:t>p=1105</a:t>
            </a:r>
            <a:r>
              <a:rPr lang="en-US" sz="1000" dirty="0" smtClean="0"/>
              <a:t> </a:t>
            </a:r>
            <a:endParaRPr lang="en-US" sz="1000" dirty="0"/>
          </a:p>
        </p:txBody>
      </p:sp>
      <p:sp>
        <p:nvSpPr>
          <p:cNvPr id="7" name="Retângulo 6"/>
          <p:cNvSpPr/>
          <p:nvPr/>
        </p:nvSpPr>
        <p:spPr>
          <a:xfrm>
            <a:off x="5742177" y="6614944"/>
            <a:ext cx="5203824" cy="246221"/>
          </a:xfrm>
          <a:prstGeom prst="rect">
            <a:avLst/>
          </a:prstGeom>
        </p:spPr>
        <p:txBody>
          <a:bodyPr wrap="square">
            <a:spAutoFit/>
          </a:bodyPr>
          <a:lstStyle/>
          <a:p>
            <a:r>
              <a:rPr lang="en-US" sz="1000" dirty="0">
                <a:hlinkClick r:id="rId5"/>
              </a:rPr>
              <a:t>https://</a:t>
            </a:r>
            <a:r>
              <a:rPr lang="en-US" sz="1000" dirty="0" smtClean="0">
                <a:hlinkClick r:id="rId5"/>
              </a:rPr>
              <a:t>issafrica.org/iss-today/east-african-human-trafficking-rings-expand-their-operations</a:t>
            </a:r>
            <a:r>
              <a:rPr lang="en-US" sz="1000" dirty="0" smtClean="0"/>
              <a:t> </a:t>
            </a:r>
            <a:endParaRPr lang="en-US" sz="1000" dirty="0"/>
          </a:p>
        </p:txBody>
      </p:sp>
      <p:sp>
        <p:nvSpPr>
          <p:cNvPr id="8" name="Retângulo 7"/>
          <p:cNvSpPr/>
          <p:nvPr/>
        </p:nvSpPr>
        <p:spPr>
          <a:xfrm>
            <a:off x="10130898" y="2801180"/>
            <a:ext cx="1996544" cy="3693319"/>
          </a:xfrm>
          <a:prstGeom prst="rect">
            <a:avLst/>
          </a:prstGeom>
        </p:spPr>
        <p:txBody>
          <a:bodyPr wrap="square">
            <a:spAutoFit/>
          </a:bodyPr>
          <a:lstStyle/>
          <a:p>
            <a:r>
              <a:rPr lang="en-US" dirty="0"/>
              <a:t>East African countries appear to lack power in negotiations with Middle Eastern countries on trafficking issues. This is because of gaps in their domestic legislation and regional trafficking strategies.</a:t>
            </a:r>
          </a:p>
        </p:txBody>
      </p:sp>
    </p:spTree>
    <p:extLst>
      <p:ext uri="{BB962C8B-B14F-4D97-AF65-F5344CB8AC3E}">
        <p14:creationId xmlns:p14="http://schemas.microsoft.com/office/powerpoint/2010/main" val="23542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573023" y="227966"/>
            <a:ext cx="4419601" cy="851026"/>
          </a:xfrm>
          <a:prstGeom prst="rect">
            <a:avLst/>
          </a:prstGeom>
          <a:solidFill>
            <a:schemeClr val="accent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Human Trafficking</a:t>
            </a:r>
            <a:endParaRPr lang="en-US" dirty="0"/>
          </a:p>
        </p:txBody>
      </p:sp>
      <p:pic>
        <p:nvPicPr>
          <p:cNvPr id="5122" name="Picture 2" descr="thumbnail 05 - Myths about Human Trafficking in Africa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23" y="2048514"/>
            <a:ext cx="3669793" cy="4635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umbnail 06 - Myths about Human Trafficking in Africa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247" y="2048514"/>
            <a:ext cx="3657473" cy="4635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umbnail 13 - Myths about Human Trafficking in Africa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151" y="2048514"/>
            <a:ext cx="3733800" cy="4635750"/>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5139055" y="103950"/>
            <a:ext cx="6652747" cy="1815882"/>
          </a:xfrm>
          <a:prstGeom prst="rect">
            <a:avLst/>
          </a:prstGeom>
        </p:spPr>
        <p:txBody>
          <a:bodyPr wrap="square">
            <a:spAutoFit/>
          </a:bodyPr>
          <a:lstStyle/>
          <a:p>
            <a:pPr marL="285750" indent="-285750">
              <a:buFont typeface="Arial" panose="020B0604020202020204" pitchFamily="34" charset="0"/>
              <a:buChar char="•"/>
            </a:pPr>
            <a:r>
              <a:rPr lang="en-US" sz="1600" dirty="0" smtClean="0"/>
              <a:t>Currently, about 3.5 </a:t>
            </a:r>
            <a:r>
              <a:rPr lang="en-US" sz="1600" dirty="0"/>
              <a:t>million Africans are being trafficked. </a:t>
            </a:r>
            <a:endParaRPr lang="en-US" sz="1600" dirty="0" smtClean="0">
              <a:solidFill>
                <a:srgbClr val="000000"/>
              </a:solidFill>
            </a:endParaRPr>
          </a:p>
          <a:p>
            <a:pPr marL="285750" indent="-285750">
              <a:buFont typeface="Arial" panose="020B0604020202020204" pitchFamily="34" charset="0"/>
              <a:buChar char="•"/>
            </a:pPr>
            <a:r>
              <a:rPr lang="en-US" sz="1600" dirty="0" smtClean="0">
                <a:solidFill>
                  <a:srgbClr val="000000"/>
                </a:solidFill>
              </a:rPr>
              <a:t>More </a:t>
            </a:r>
            <a:r>
              <a:rPr lang="en-US" sz="1600" dirty="0">
                <a:solidFill>
                  <a:srgbClr val="000000"/>
                </a:solidFill>
              </a:rPr>
              <a:t>women than men are trafficked in Africa</a:t>
            </a:r>
            <a:r>
              <a:rPr lang="en-US" sz="1600" dirty="0" smtClean="0">
                <a:solidFill>
                  <a:srgbClr val="000000"/>
                </a:solidFill>
              </a:rPr>
              <a:t>.</a:t>
            </a:r>
          </a:p>
          <a:p>
            <a:pPr marL="285750" indent="-285750">
              <a:buFont typeface="Arial" panose="020B0604020202020204" pitchFamily="34" charset="0"/>
              <a:buChar char="•"/>
            </a:pPr>
            <a:r>
              <a:rPr lang="en-US" sz="1600" dirty="0"/>
              <a:t>Most African victims are trafficked into forced labor, often in fields such as agriculture, domestic service, and manufacturing</a:t>
            </a:r>
            <a:r>
              <a:rPr lang="en-US" sz="1600" dirty="0" smtClean="0"/>
              <a:t>.</a:t>
            </a:r>
          </a:p>
          <a:p>
            <a:pPr marL="285750" indent="-285750">
              <a:buFont typeface="Arial" panose="020B0604020202020204" pitchFamily="34" charset="0"/>
              <a:buChar char="•"/>
            </a:pPr>
            <a:r>
              <a:rPr lang="en-US" sz="1600" dirty="0"/>
              <a:t>More than </a:t>
            </a:r>
            <a:r>
              <a:rPr lang="en-US" sz="1600" dirty="0" smtClean="0"/>
              <a:t>50% </a:t>
            </a:r>
            <a:r>
              <a:rPr lang="en-US" sz="1600" dirty="0"/>
              <a:t>of trafficking victims in sub-Saharan Africa are children (mostly in West Africa</a:t>
            </a:r>
            <a:r>
              <a:rPr lang="en-US" sz="1600" dirty="0" smtClean="0"/>
              <a:t>). </a:t>
            </a:r>
          </a:p>
          <a:p>
            <a:pPr marL="285750" indent="-285750">
              <a:buFont typeface="Arial" panose="020B0604020202020204" pitchFamily="34" charset="0"/>
              <a:buChar char="•"/>
            </a:pPr>
            <a:r>
              <a:rPr lang="en-US" sz="1600" dirty="0" smtClean="0"/>
              <a:t>17</a:t>
            </a:r>
            <a:r>
              <a:rPr lang="en-US" sz="1600" dirty="0"/>
              <a:t>% of victims detected in North Africa </a:t>
            </a:r>
            <a:r>
              <a:rPr lang="en-US" sz="1600" dirty="0" smtClean="0"/>
              <a:t>are originated from </a:t>
            </a:r>
            <a:r>
              <a:rPr lang="en-US" sz="1600" dirty="0"/>
              <a:t>West </a:t>
            </a:r>
            <a:r>
              <a:rPr lang="en-US" sz="1600" dirty="0" smtClean="0"/>
              <a:t>Africa.</a:t>
            </a:r>
            <a:endParaRPr lang="en-US" sz="1600" dirty="0"/>
          </a:p>
        </p:txBody>
      </p:sp>
      <p:sp>
        <p:nvSpPr>
          <p:cNvPr id="6" name="Retângulo 5"/>
          <p:cNvSpPr/>
          <p:nvPr/>
        </p:nvSpPr>
        <p:spPr>
          <a:xfrm>
            <a:off x="652272" y="1146340"/>
            <a:ext cx="4351634" cy="830997"/>
          </a:xfrm>
          <a:prstGeom prst="rect">
            <a:avLst/>
          </a:prstGeom>
        </p:spPr>
        <p:txBody>
          <a:bodyPr wrap="square">
            <a:spAutoFit/>
          </a:bodyPr>
          <a:lstStyle/>
          <a:p>
            <a:pPr marL="285750" indent="-285750">
              <a:buFont typeface="Arial" panose="020B0604020202020204" pitchFamily="34" charset="0"/>
              <a:buChar char="•"/>
            </a:pPr>
            <a:r>
              <a:rPr lang="en-US" sz="1600" dirty="0"/>
              <a:t>Human trafficking involves taking control of people, through duplicity or force, for exploitation or economic gain</a:t>
            </a:r>
            <a:r>
              <a:rPr lang="en-US" sz="1600" dirty="0" smtClean="0"/>
              <a:t>.</a:t>
            </a:r>
            <a:endParaRPr lang="en-US" sz="1600" dirty="0"/>
          </a:p>
        </p:txBody>
      </p:sp>
    </p:spTree>
    <p:extLst>
      <p:ext uri="{BB962C8B-B14F-4D97-AF65-F5344CB8AC3E}">
        <p14:creationId xmlns:p14="http://schemas.microsoft.com/office/powerpoint/2010/main" val="713642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srcRect l="4818" t="3753" r="3272" b="4107"/>
          <a:stretch/>
        </p:blipFill>
        <p:spPr>
          <a:xfrm>
            <a:off x="6665976" y="1425884"/>
            <a:ext cx="4940880" cy="5276668"/>
          </a:xfrm>
          <a:prstGeom prst="rect">
            <a:avLst/>
          </a:prstGeom>
        </p:spPr>
      </p:pic>
      <p:sp>
        <p:nvSpPr>
          <p:cNvPr id="2"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Coup d'état</a:t>
            </a:r>
            <a:endParaRPr lang="en-US" dirty="0"/>
          </a:p>
        </p:txBody>
      </p:sp>
      <p:sp>
        <p:nvSpPr>
          <p:cNvPr id="3" name="Marcador de Posição de Conteúdo 2"/>
          <p:cNvSpPr>
            <a:spLocks noGrp="1"/>
          </p:cNvSpPr>
          <p:nvPr>
            <p:ph idx="1"/>
          </p:nvPr>
        </p:nvSpPr>
        <p:spPr>
          <a:xfrm>
            <a:off x="1106352" y="2974558"/>
            <a:ext cx="5559624" cy="3599977"/>
          </a:xfrm>
        </p:spPr>
        <p:txBody>
          <a:bodyPr>
            <a:noAutofit/>
          </a:bodyPr>
          <a:lstStyle/>
          <a:p>
            <a:r>
              <a:rPr lang="en-US" sz="2400" dirty="0" smtClean="0"/>
              <a:t>What is </a:t>
            </a:r>
            <a:r>
              <a:rPr lang="en-US" sz="2400" dirty="0"/>
              <a:t>a Coup</a:t>
            </a:r>
            <a:r>
              <a:rPr lang="pt-PT" sz="2400" dirty="0"/>
              <a:t> d’</a:t>
            </a:r>
            <a:r>
              <a:rPr lang="pt-PT" sz="2400" dirty="0" err="1"/>
              <a:t>état</a:t>
            </a:r>
            <a:r>
              <a:rPr lang="pt-PT" sz="2400" dirty="0" smtClean="0"/>
              <a:t>?</a:t>
            </a:r>
            <a:endParaRPr lang="en-US" sz="2400" dirty="0" smtClean="0"/>
          </a:p>
          <a:p>
            <a:r>
              <a:rPr lang="en-US" sz="2400" dirty="0" smtClean="0"/>
              <a:t>What</a:t>
            </a:r>
            <a:r>
              <a:rPr lang="pt-PT" sz="2400" dirty="0" smtClean="0"/>
              <a:t> are </a:t>
            </a:r>
            <a:r>
              <a:rPr lang="en-US" sz="2400" dirty="0" smtClean="0"/>
              <a:t>the</a:t>
            </a:r>
            <a:r>
              <a:rPr lang="pt-PT" sz="2400" dirty="0" smtClean="0"/>
              <a:t> </a:t>
            </a:r>
            <a:r>
              <a:rPr lang="en-US" sz="2400" dirty="0" smtClean="0"/>
              <a:t>dynamics</a:t>
            </a:r>
            <a:r>
              <a:rPr lang="pt-PT" sz="2400" dirty="0" smtClean="0"/>
              <a:t>, </a:t>
            </a:r>
            <a:r>
              <a:rPr lang="en-US" sz="2400" dirty="0" smtClean="0"/>
              <a:t>ideologies</a:t>
            </a:r>
            <a:r>
              <a:rPr lang="pt-PT" sz="2400" dirty="0" smtClean="0"/>
              <a:t> and intentions of a </a:t>
            </a:r>
            <a:r>
              <a:rPr lang="en-US" sz="2400" dirty="0" smtClean="0"/>
              <a:t>Coup</a:t>
            </a:r>
            <a:r>
              <a:rPr lang="pt-PT" sz="2400" dirty="0" smtClean="0"/>
              <a:t> d’</a:t>
            </a:r>
            <a:r>
              <a:rPr lang="pt-PT" sz="2400" dirty="0" err="1"/>
              <a:t>é</a:t>
            </a:r>
            <a:r>
              <a:rPr lang="pt-PT" sz="2400" dirty="0" err="1" smtClean="0"/>
              <a:t>tat</a:t>
            </a:r>
            <a:r>
              <a:rPr lang="pt-PT" sz="2400" dirty="0" smtClean="0"/>
              <a:t>?</a:t>
            </a:r>
          </a:p>
          <a:p>
            <a:r>
              <a:rPr lang="en-US" sz="2400" dirty="0" smtClean="0"/>
              <a:t>Impact</a:t>
            </a:r>
            <a:r>
              <a:rPr lang="pt-PT" sz="2400" dirty="0" smtClean="0"/>
              <a:t> on </a:t>
            </a:r>
            <a:r>
              <a:rPr lang="en-US" sz="2400" dirty="0" smtClean="0"/>
              <a:t>the</a:t>
            </a:r>
            <a:r>
              <a:rPr lang="pt-PT" sz="2400" dirty="0" smtClean="0"/>
              <a:t> </a:t>
            </a:r>
            <a:r>
              <a:rPr lang="en-US" sz="2400" dirty="0" smtClean="0"/>
              <a:t>International</a:t>
            </a:r>
            <a:r>
              <a:rPr lang="pt-PT" sz="2400" dirty="0" smtClean="0"/>
              <a:t> </a:t>
            </a:r>
            <a:r>
              <a:rPr lang="en-US" sz="2400" dirty="0" smtClean="0"/>
              <a:t>System</a:t>
            </a:r>
            <a:r>
              <a:rPr lang="pt-PT" sz="2400" dirty="0" smtClean="0"/>
              <a:t>?</a:t>
            </a:r>
            <a:endParaRPr lang="en-US" sz="2400" dirty="0" smtClean="0"/>
          </a:p>
          <a:p>
            <a:r>
              <a:rPr lang="en-US" sz="2400" dirty="0" smtClean="0"/>
              <a:t>Responses (or lack of) by the International society? </a:t>
            </a:r>
          </a:p>
          <a:p>
            <a:pPr lvl="1"/>
            <a:r>
              <a:rPr lang="en-US" dirty="0" smtClean="0"/>
              <a:t>Conflict prevention dynamics;</a:t>
            </a:r>
          </a:p>
          <a:p>
            <a:pPr lvl="1"/>
            <a:r>
              <a:rPr lang="en-US" dirty="0" smtClean="0"/>
              <a:t>Prospects for the future of the African continent.</a:t>
            </a:r>
          </a:p>
        </p:txBody>
      </p:sp>
      <p:sp>
        <p:nvSpPr>
          <p:cNvPr id="7" name="Retângulo 6"/>
          <p:cNvSpPr/>
          <p:nvPr/>
        </p:nvSpPr>
        <p:spPr>
          <a:xfrm>
            <a:off x="6397752" y="5479816"/>
            <a:ext cx="1801368" cy="123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4817393" y="1753912"/>
            <a:ext cx="1848583" cy="769441"/>
          </a:xfrm>
          <a:prstGeom prst="rect">
            <a:avLst/>
          </a:prstGeom>
        </p:spPr>
        <p:txBody>
          <a:bodyPr wrap="none">
            <a:spAutoFit/>
          </a:bodyPr>
          <a:lstStyle/>
          <a:p>
            <a:r>
              <a:rPr lang="en-US" sz="4400" dirty="0" smtClean="0"/>
              <a:t>AFRICA</a:t>
            </a:r>
            <a:endParaRPr lang="en-US" sz="4400" dirty="0"/>
          </a:p>
        </p:txBody>
      </p:sp>
    </p:spTree>
    <p:extLst>
      <p:ext uri="{BB962C8B-B14F-4D97-AF65-F5344CB8AC3E}">
        <p14:creationId xmlns:p14="http://schemas.microsoft.com/office/powerpoint/2010/main" val="2031112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lobal Terrorism Index for 2022 — Summary | by Vladan Lausevic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l="4213" t="50895" r="36162"/>
          <a:stretch/>
        </p:blipFill>
        <p:spPr bwMode="auto">
          <a:xfrm>
            <a:off x="838200" y="1198435"/>
            <a:ext cx="6729984" cy="556609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3"/>
          <a:stretch>
            <a:fillRect/>
          </a:stretch>
        </p:blipFill>
        <p:spPr>
          <a:xfrm>
            <a:off x="7825790" y="355800"/>
            <a:ext cx="3821952" cy="2623185"/>
          </a:xfrm>
          <a:prstGeom prst="rect">
            <a:avLst/>
          </a:prstGeom>
        </p:spPr>
      </p:pic>
      <p:sp>
        <p:nvSpPr>
          <p:cNvPr id="6" name="Título 1"/>
          <p:cNvSpPr>
            <a:spLocks noGrp="1"/>
          </p:cNvSpPr>
          <p:nvPr>
            <p:ph type="title"/>
          </p:nvPr>
        </p:nvSpPr>
        <p:spPr>
          <a:xfrm>
            <a:off x="1024128" y="355800"/>
            <a:ext cx="6544056" cy="716007"/>
          </a:xfrm>
          <a:solidFill>
            <a:schemeClr val="accent2">
              <a:lumMod val="60000"/>
              <a:lumOff val="40000"/>
            </a:schemeClr>
          </a:solidFill>
        </p:spPr>
        <p:txBody>
          <a:bodyPr>
            <a:normAutofit/>
          </a:bodyPr>
          <a:lstStyle/>
          <a:p>
            <a:r>
              <a:rPr lang="en-US" sz="3000" dirty="0" smtClean="0"/>
              <a:t>Terrorism in Africa</a:t>
            </a:r>
            <a:endParaRPr lang="en-US" sz="3000" dirty="0"/>
          </a:p>
        </p:txBody>
      </p:sp>
      <p:sp>
        <p:nvSpPr>
          <p:cNvPr id="2" name="Retângulo 1"/>
          <p:cNvSpPr/>
          <p:nvPr/>
        </p:nvSpPr>
        <p:spPr>
          <a:xfrm>
            <a:off x="7717536" y="3277393"/>
            <a:ext cx="4114800" cy="3416320"/>
          </a:xfrm>
          <a:prstGeom prst="rect">
            <a:avLst/>
          </a:prstGeom>
        </p:spPr>
        <p:txBody>
          <a:bodyPr wrap="square">
            <a:spAutoFit/>
          </a:bodyPr>
          <a:lstStyle/>
          <a:p>
            <a:pPr marL="285750" indent="-285750">
              <a:lnSpc>
                <a:spcPct val="100000"/>
              </a:lnSpc>
              <a:spcBef>
                <a:spcPts val="0"/>
              </a:spcBef>
              <a:buFont typeface="Arial" panose="020B0604020202020204" pitchFamily="34" charset="0"/>
              <a:buChar char="•"/>
            </a:pPr>
            <a:r>
              <a:rPr lang="en-US" dirty="0"/>
              <a:t>It seems that the evolution of the geopolitical context and the end of the Cold War have favored the replacement of Marxism by radical Islamism which, since September 11, 2001, has emerged as the new transnational ideology challenging the current world order.</a:t>
            </a:r>
          </a:p>
          <a:p>
            <a:pPr marL="285750" indent="-285750">
              <a:lnSpc>
                <a:spcPct val="100000"/>
              </a:lnSpc>
              <a:spcBef>
                <a:spcPts val="0"/>
              </a:spcBef>
              <a:buFont typeface="Arial" panose="020B0604020202020204" pitchFamily="34" charset="0"/>
              <a:buChar char="•"/>
            </a:pPr>
            <a:r>
              <a:rPr lang="en-US" dirty="0"/>
              <a:t>Geo-political divisions are undermining international cooperation and a sense of impunity is taking hold in some countries in Africa.</a:t>
            </a:r>
          </a:p>
        </p:txBody>
      </p:sp>
      <p:cxnSp>
        <p:nvCxnSpPr>
          <p:cNvPr id="7" name="Conexão reta 6"/>
          <p:cNvCxnSpPr/>
          <p:nvPr/>
        </p:nvCxnSpPr>
        <p:spPr>
          <a:xfrm>
            <a:off x="1720596" y="2237232"/>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8" name="Conexão reta 7"/>
          <p:cNvCxnSpPr/>
          <p:nvPr/>
        </p:nvCxnSpPr>
        <p:spPr>
          <a:xfrm flipV="1">
            <a:off x="1720596" y="2395728"/>
            <a:ext cx="757428" cy="6096"/>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0" name="Conexão reta 9"/>
          <p:cNvCxnSpPr/>
          <p:nvPr/>
        </p:nvCxnSpPr>
        <p:spPr>
          <a:xfrm>
            <a:off x="1720596" y="2749296"/>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1" name="Conexão reta 10"/>
          <p:cNvCxnSpPr/>
          <p:nvPr/>
        </p:nvCxnSpPr>
        <p:spPr>
          <a:xfrm>
            <a:off x="1720596" y="2904744"/>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12" name="Conexão reta 11"/>
          <p:cNvCxnSpPr/>
          <p:nvPr/>
        </p:nvCxnSpPr>
        <p:spPr>
          <a:xfrm>
            <a:off x="1720596" y="3078480"/>
            <a:ext cx="411480" cy="0"/>
          </a:xfrm>
          <a:prstGeom prst="line">
            <a:avLst/>
          </a:prstGeom>
          <a:ln w="254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5826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a:spLocks noGrp="1"/>
          </p:cNvSpPr>
          <p:nvPr>
            <p:ph type="title"/>
          </p:nvPr>
        </p:nvSpPr>
        <p:spPr>
          <a:xfrm>
            <a:off x="1024129" y="389667"/>
            <a:ext cx="5173472" cy="716007"/>
          </a:xfrm>
          <a:solidFill>
            <a:schemeClr val="accent2">
              <a:lumMod val="60000"/>
              <a:lumOff val="40000"/>
            </a:schemeClr>
          </a:solidFill>
        </p:spPr>
        <p:txBody>
          <a:bodyPr>
            <a:normAutofit/>
          </a:bodyPr>
          <a:lstStyle/>
          <a:p>
            <a:r>
              <a:rPr lang="en-US" sz="3000" dirty="0" smtClean="0"/>
              <a:t>Drug Routes in Africa</a:t>
            </a:r>
            <a:endParaRPr lang="en-US" sz="3000" dirty="0"/>
          </a:p>
        </p:txBody>
      </p:sp>
      <p:pic>
        <p:nvPicPr>
          <p:cNvPr id="4098" name="Picture 2" descr="https://enact-africa.s3.amazonaws.com/site/images/2019-09-23-drug-routes-map-english-0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121" y="3297010"/>
            <a:ext cx="4375728" cy="307502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1197864" y="6478736"/>
            <a:ext cx="4709160" cy="246221"/>
          </a:xfrm>
          <a:prstGeom prst="rect">
            <a:avLst/>
          </a:prstGeom>
        </p:spPr>
        <p:txBody>
          <a:bodyPr wrap="square">
            <a:spAutoFit/>
          </a:bodyPr>
          <a:lstStyle/>
          <a:p>
            <a:r>
              <a:rPr lang="en-US" sz="1000" dirty="0">
                <a:hlinkClick r:id="rId3"/>
              </a:rPr>
              <a:t>https://</a:t>
            </a:r>
            <a:r>
              <a:rPr lang="en-US" sz="1000" dirty="0" smtClean="0">
                <a:hlinkClick r:id="rId3"/>
              </a:rPr>
              <a:t>enactafrica.org/interactive/videos-and-infographics/africas-main-drug-routes</a:t>
            </a:r>
            <a:r>
              <a:rPr lang="en-US" sz="1000" dirty="0" smtClean="0"/>
              <a:t> </a:t>
            </a:r>
            <a:endParaRPr lang="en-US" sz="1000" dirty="0"/>
          </a:p>
        </p:txBody>
      </p:sp>
      <p:sp>
        <p:nvSpPr>
          <p:cNvPr id="5" name="Retângulo 4"/>
          <p:cNvSpPr/>
          <p:nvPr/>
        </p:nvSpPr>
        <p:spPr>
          <a:xfrm>
            <a:off x="6536266" y="294828"/>
            <a:ext cx="5516203" cy="2585323"/>
          </a:xfrm>
          <a:prstGeom prst="rect">
            <a:avLst/>
          </a:prstGeom>
        </p:spPr>
        <p:txBody>
          <a:bodyPr wrap="square">
            <a:spAutoFit/>
          </a:bodyPr>
          <a:lstStyle/>
          <a:p>
            <a:r>
              <a:rPr lang="en-US" dirty="0"/>
              <a:t>According to the 2017 UN World Drug Report, two-thirds of the cocaine smuggled between South America and Europe passes through West Africa, specifically Benin, Cape Verde, Ghana, Guinea-Bissau, Mali, Nigeria, and Togo. Kenya, Nigeria, and Tanzania are among the countries that have seen the highest traffic in opiates passing from Pakistan and Afghanistan to Western destinations</a:t>
            </a:r>
            <a:r>
              <a:rPr lang="en-US" dirty="0" smtClean="0"/>
              <a:t>. Guinea-Bissau is a key transshipping point for drugs coming from Latin America.</a:t>
            </a:r>
            <a:endParaRPr lang="en-US" dirty="0"/>
          </a:p>
        </p:txBody>
      </p:sp>
      <p:pic>
        <p:nvPicPr>
          <p:cNvPr id="9" name="Imagem 8"/>
          <p:cNvPicPr>
            <a:picLocks noChangeAspect="1"/>
          </p:cNvPicPr>
          <p:nvPr/>
        </p:nvPicPr>
        <p:blipFill>
          <a:blip r:embed="rId4"/>
          <a:stretch>
            <a:fillRect/>
          </a:stretch>
        </p:blipFill>
        <p:spPr>
          <a:xfrm>
            <a:off x="6536267" y="2880151"/>
            <a:ext cx="5296069" cy="3293827"/>
          </a:xfrm>
          <a:prstGeom prst="rect">
            <a:avLst/>
          </a:prstGeom>
        </p:spPr>
      </p:pic>
      <p:sp>
        <p:nvSpPr>
          <p:cNvPr id="13" name="Retângulo 12"/>
          <p:cNvSpPr/>
          <p:nvPr/>
        </p:nvSpPr>
        <p:spPr>
          <a:xfrm>
            <a:off x="6536266" y="6296576"/>
            <a:ext cx="6096000" cy="246221"/>
          </a:xfrm>
          <a:prstGeom prst="rect">
            <a:avLst/>
          </a:prstGeom>
        </p:spPr>
        <p:txBody>
          <a:bodyPr>
            <a:spAutoFit/>
          </a:bodyPr>
          <a:lstStyle/>
          <a:p>
            <a:r>
              <a:rPr lang="en-US" sz="1000" dirty="0">
                <a:hlinkClick r:id="rId5"/>
              </a:rPr>
              <a:t>https://africacenter.org/spotlight/interdiction-efforts-adapt-drug-trafficking-africa-modernizes</a:t>
            </a:r>
            <a:r>
              <a:rPr lang="en-US" sz="1000" dirty="0" smtClean="0">
                <a:hlinkClick r:id="rId5"/>
              </a:rPr>
              <a:t>/</a:t>
            </a:r>
            <a:r>
              <a:rPr lang="en-US" sz="1000" dirty="0" smtClean="0"/>
              <a:t> </a:t>
            </a:r>
            <a:endParaRPr lang="en-US" sz="1000" dirty="0"/>
          </a:p>
        </p:txBody>
      </p:sp>
      <p:sp>
        <p:nvSpPr>
          <p:cNvPr id="14" name="Retângulo 13"/>
          <p:cNvSpPr/>
          <p:nvPr/>
        </p:nvSpPr>
        <p:spPr>
          <a:xfrm>
            <a:off x="1024128" y="1158983"/>
            <a:ext cx="5292005" cy="2031325"/>
          </a:xfrm>
          <a:prstGeom prst="rect">
            <a:avLst/>
          </a:prstGeom>
        </p:spPr>
        <p:txBody>
          <a:bodyPr wrap="square">
            <a:spAutoFit/>
          </a:bodyPr>
          <a:lstStyle/>
          <a:p>
            <a:pPr marL="285750" indent="-285750">
              <a:buFont typeface="Arial" panose="020B0604020202020204" pitchFamily="34" charset="0"/>
              <a:buChar char="•"/>
            </a:pPr>
            <a:r>
              <a:rPr lang="en-US" dirty="0" smtClean="0"/>
              <a:t>AQIM (Al </a:t>
            </a:r>
            <a:r>
              <a:rPr lang="en-US" dirty="0"/>
              <a:t>Qaeda in the Islamic </a:t>
            </a:r>
            <a:r>
              <a:rPr lang="en-US" dirty="0" smtClean="0"/>
              <a:t>Maghreb) and </a:t>
            </a:r>
            <a:r>
              <a:rPr lang="en-US" dirty="0"/>
              <a:t>Jihad in West Africa, are involved in cannabis and cocaine trafficking in the Sahel. </a:t>
            </a:r>
            <a:endParaRPr lang="en-US" dirty="0" smtClean="0"/>
          </a:p>
          <a:p>
            <a:pPr marL="285750" indent="-285750">
              <a:buFont typeface="Arial" panose="020B0604020202020204" pitchFamily="34" charset="0"/>
              <a:buChar char="•"/>
            </a:pPr>
            <a:r>
              <a:rPr lang="en-US" dirty="0" smtClean="0"/>
              <a:t>Boko </a:t>
            </a:r>
            <a:r>
              <a:rPr lang="en-US" dirty="0"/>
              <a:t>Haram has been implicated in cocaine and heroin smuggling across West Africa</a:t>
            </a:r>
            <a:r>
              <a:rPr lang="en-US" dirty="0" smtClean="0"/>
              <a:t>.</a:t>
            </a:r>
          </a:p>
          <a:p>
            <a:pPr marL="285750" indent="-285750">
              <a:buFont typeface="Arial" panose="020B0604020202020204" pitchFamily="34" charset="0"/>
              <a:buChar char="•"/>
            </a:pPr>
            <a:r>
              <a:rPr lang="en-US" dirty="0" smtClean="0"/>
              <a:t>Trafficking pass trough Algeria, Mali, Mauritania and Morocco and then to southern Europe.</a:t>
            </a:r>
            <a:endParaRPr lang="en-US" dirty="0"/>
          </a:p>
        </p:txBody>
      </p:sp>
    </p:spTree>
    <p:extLst>
      <p:ext uri="{BB962C8B-B14F-4D97-AF65-F5344CB8AC3E}">
        <p14:creationId xmlns:p14="http://schemas.microsoft.com/office/powerpoint/2010/main" val="1625764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rot="16200000">
            <a:off x="9816648" y="3390835"/>
            <a:ext cx="3475631" cy="276999"/>
          </a:xfrm>
          <a:prstGeom prst="rect">
            <a:avLst/>
          </a:prstGeom>
        </p:spPr>
        <p:txBody>
          <a:bodyPr wrap="none">
            <a:spAutoFit/>
          </a:bodyPr>
          <a:lstStyle/>
          <a:p>
            <a:r>
              <a:rPr lang="en-US" sz="1200" dirty="0" smtClean="0">
                <a:hlinkClick r:id="rId2"/>
              </a:rPr>
              <a:t>https://www.economist.com/news/2007/06/19/sos</a:t>
            </a:r>
            <a:r>
              <a:rPr lang="en-US" sz="1200" dirty="0" smtClean="0"/>
              <a:t> </a:t>
            </a:r>
            <a:endParaRPr lang="en-US" sz="1200" dirty="0"/>
          </a:p>
        </p:txBody>
      </p:sp>
      <p:pic>
        <p:nvPicPr>
          <p:cNvPr id="2" name="Imagem 1"/>
          <p:cNvPicPr>
            <a:picLocks noChangeAspect="1"/>
          </p:cNvPicPr>
          <p:nvPr/>
        </p:nvPicPr>
        <p:blipFill>
          <a:blip r:embed="rId3"/>
          <a:stretch>
            <a:fillRect/>
          </a:stretch>
        </p:blipFill>
        <p:spPr>
          <a:xfrm>
            <a:off x="8226966" y="0"/>
            <a:ext cx="3894516" cy="6858000"/>
          </a:xfrm>
          <a:prstGeom prst="rect">
            <a:avLst/>
          </a:prstGeom>
        </p:spPr>
      </p:pic>
      <p:pic>
        <p:nvPicPr>
          <p:cNvPr id="5" name="Imagem 4"/>
          <p:cNvPicPr>
            <a:picLocks noChangeAspect="1"/>
          </p:cNvPicPr>
          <p:nvPr/>
        </p:nvPicPr>
        <p:blipFill>
          <a:blip r:embed="rId4"/>
          <a:stretch>
            <a:fillRect/>
          </a:stretch>
        </p:blipFill>
        <p:spPr>
          <a:xfrm>
            <a:off x="4521394" y="1534578"/>
            <a:ext cx="3892710" cy="5184965"/>
          </a:xfrm>
          <a:prstGeom prst="rect">
            <a:avLst/>
          </a:prstGeom>
        </p:spPr>
      </p:pic>
      <p:sp>
        <p:nvSpPr>
          <p:cNvPr id="7" name="Retângulo 6"/>
          <p:cNvSpPr/>
          <p:nvPr/>
        </p:nvSpPr>
        <p:spPr>
          <a:xfrm rot="16200000">
            <a:off x="8675089" y="3305889"/>
            <a:ext cx="6581087" cy="246221"/>
          </a:xfrm>
          <a:prstGeom prst="rect">
            <a:avLst/>
          </a:prstGeom>
        </p:spPr>
        <p:txBody>
          <a:bodyPr wrap="square">
            <a:spAutoFit/>
          </a:bodyPr>
          <a:lstStyle/>
          <a:p>
            <a:r>
              <a:rPr lang="en-US" sz="1000" dirty="0" smtClean="0">
                <a:hlinkClick r:id="rId5"/>
              </a:rPr>
              <a:t>https://www.statista.com/statistics/1228553/extreme-poverty-as-share-of-global-population-in-africa-by-country/</a:t>
            </a:r>
            <a:r>
              <a:rPr lang="en-US" sz="1000" dirty="0" smtClean="0"/>
              <a:t> </a:t>
            </a:r>
            <a:endParaRPr lang="en-US" sz="1000" dirty="0"/>
          </a:p>
        </p:txBody>
      </p:sp>
      <p:sp>
        <p:nvSpPr>
          <p:cNvPr id="8" name="Retângulo 7"/>
          <p:cNvSpPr/>
          <p:nvPr/>
        </p:nvSpPr>
        <p:spPr>
          <a:xfrm>
            <a:off x="5078175" y="371180"/>
            <a:ext cx="3148791" cy="1077218"/>
          </a:xfrm>
          <a:prstGeom prst="rect">
            <a:avLst/>
          </a:prstGeom>
        </p:spPr>
        <p:txBody>
          <a:bodyPr wrap="square">
            <a:spAutoFit/>
          </a:bodyPr>
          <a:lstStyle/>
          <a:p>
            <a:r>
              <a:rPr lang="en-US" sz="1600" b="1" i="0" dirty="0" smtClean="0">
                <a:solidFill>
                  <a:srgbClr val="0F2741"/>
                </a:solidFill>
                <a:effectLst/>
                <a:latin typeface="Open Sans"/>
              </a:rPr>
              <a:t>African countries with the highest share of global population living below extreme poverty in 2022</a:t>
            </a:r>
            <a:endParaRPr lang="en-US" sz="1600" dirty="0"/>
          </a:p>
        </p:txBody>
      </p:sp>
      <p:pic>
        <p:nvPicPr>
          <p:cNvPr id="9" name="Imagem 8"/>
          <p:cNvPicPr>
            <a:picLocks noChangeAspect="1"/>
          </p:cNvPicPr>
          <p:nvPr/>
        </p:nvPicPr>
        <p:blipFill>
          <a:blip r:embed="rId6"/>
          <a:stretch>
            <a:fillRect/>
          </a:stretch>
        </p:blipFill>
        <p:spPr>
          <a:xfrm>
            <a:off x="0" y="0"/>
            <a:ext cx="4626864" cy="6858000"/>
          </a:xfrm>
          <a:prstGeom prst="rect">
            <a:avLst/>
          </a:prstGeom>
        </p:spPr>
      </p:pic>
    </p:spTree>
    <p:extLst>
      <p:ext uri="{BB962C8B-B14F-4D97-AF65-F5344CB8AC3E}">
        <p14:creationId xmlns:p14="http://schemas.microsoft.com/office/powerpoint/2010/main" val="371847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57800" y="328633"/>
            <a:ext cx="6271649" cy="768647"/>
          </a:xfrm>
          <a:solidFill>
            <a:schemeClr val="accent2">
              <a:lumMod val="60000"/>
              <a:lumOff val="40000"/>
            </a:schemeClr>
          </a:solidFill>
        </p:spPr>
        <p:txBody>
          <a:bodyPr>
            <a:normAutofit/>
          </a:bodyPr>
          <a:lstStyle/>
          <a:p>
            <a:r>
              <a:rPr lang="en-US" sz="2200" dirty="0" smtClean="0"/>
              <a:t>Power Competition in Africa by Big Foreign Players</a:t>
            </a:r>
            <a:endParaRPr lang="en-US" sz="2200" dirty="0"/>
          </a:p>
        </p:txBody>
      </p:sp>
      <p:pic>
        <p:nvPicPr>
          <p:cNvPr id="4" name="Imagem 3"/>
          <p:cNvPicPr>
            <a:picLocks noChangeAspect="1"/>
          </p:cNvPicPr>
          <p:nvPr/>
        </p:nvPicPr>
        <p:blipFill>
          <a:blip r:embed="rId2"/>
          <a:stretch>
            <a:fillRect/>
          </a:stretch>
        </p:blipFill>
        <p:spPr>
          <a:xfrm>
            <a:off x="64008" y="161936"/>
            <a:ext cx="4759402" cy="6616540"/>
          </a:xfrm>
          <a:prstGeom prst="rect">
            <a:avLst/>
          </a:prstGeom>
        </p:spPr>
      </p:pic>
      <p:sp>
        <p:nvSpPr>
          <p:cNvPr id="5" name="Retângulo 4"/>
          <p:cNvSpPr/>
          <p:nvPr/>
        </p:nvSpPr>
        <p:spPr>
          <a:xfrm>
            <a:off x="2532854" y="486632"/>
            <a:ext cx="2484899" cy="923330"/>
          </a:xfrm>
          <a:prstGeom prst="rect">
            <a:avLst/>
          </a:prstGeom>
          <a:solidFill>
            <a:schemeClr val="accent1">
              <a:lumMod val="40000"/>
              <a:lumOff val="60000"/>
            </a:schemeClr>
          </a:solidFill>
        </p:spPr>
        <p:txBody>
          <a:bodyPr wrap="square">
            <a:spAutoFit/>
          </a:bodyPr>
          <a:lstStyle/>
          <a:p>
            <a:r>
              <a:rPr lang="en-US" b="1" dirty="0">
                <a:solidFill>
                  <a:srgbClr val="3B444D"/>
                </a:solidFill>
              </a:rPr>
              <a:t>China is Africa's leading trading </a:t>
            </a:r>
            <a:r>
              <a:rPr lang="en-US" b="1" dirty="0" smtClean="0">
                <a:solidFill>
                  <a:srgbClr val="3B444D"/>
                </a:solidFill>
              </a:rPr>
              <a:t>partner and Africa's </a:t>
            </a:r>
            <a:r>
              <a:rPr lang="en-US" b="1" dirty="0">
                <a:solidFill>
                  <a:srgbClr val="3B444D"/>
                </a:solidFill>
              </a:rPr>
              <a:t>largest creditor.</a:t>
            </a:r>
            <a:endParaRPr lang="en-US" dirty="0"/>
          </a:p>
        </p:txBody>
      </p:sp>
      <p:sp>
        <p:nvSpPr>
          <p:cNvPr id="11" name="Retângulo 10"/>
          <p:cNvSpPr/>
          <p:nvPr/>
        </p:nvSpPr>
        <p:spPr>
          <a:xfrm rot="16200000">
            <a:off x="1579551" y="3607365"/>
            <a:ext cx="6096000" cy="246221"/>
          </a:xfrm>
          <a:prstGeom prst="rect">
            <a:avLst/>
          </a:prstGeom>
        </p:spPr>
        <p:txBody>
          <a:bodyPr>
            <a:spAutoFit/>
          </a:bodyPr>
          <a:lstStyle/>
          <a:p>
            <a:r>
              <a:rPr lang="en-US" sz="1000" dirty="0">
                <a:hlinkClick r:id="rId3"/>
              </a:rPr>
              <a:t>https://</a:t>
            </a:r>
            <a:r>
              <a:rPr lang="en-US" sz="1000" dirty="0" smtClean="0">
                <a:hlinkClick r:id="rId3"/>
              </a:rPr>
              <a:t>issafrica.org/iss-today/proceed-with-caution-africas-growing-foreign-military-presence</a:t>
            </a:r>
            <a:r>
              <a:rPr lang="en-US" sz="1000" dirty="0" smtClean="0"/>
              <a:t> </a:t>
            </a:r>
            <a:endParaRPr lang="en-US" sz="1000" dirty="0"/>
          </a:p>
        </p:txBody>
      </p:sp>
      <p:pic>
        <p:nvPicPr>
          <p:cNvPr id="9" name="Imagem 8"/>
          <p:cNvPicPr>
            <a:picLocks noChangeAspect="1"/>
          </p:cNvPicPr>
          <p:nvPr/>
        </p:nvPicPr>
        <p:blipFill>
          <a:blip r:embed="rId4"/>
          <a:stretch>
            <a:fillRect/>
          </a:stretch>
        </p:blipFill>
        <p:spPr>
          <a:xfrm>
            <a:off x="7644384" y="1722644"/>
            <a:ext cx="3885066" cy="2610279"/>
          </a:xfrm>
          <a:prstGeom prst="rect">
            <a:avLst/>
          </a:prstGeom>
        </p:spPr>
      </p:pic>
      <p:sp>
        <p:nvSpPr>
          <p:cNvPr id="16" name="Retângulo 15"/>
          <p:cNvSpPr/>
          <p:nvPr/>
        </p:nvSpPr>
        <p:spPr>
          <a:xfrm>
            <a:off x="6179095" y="1225296"/>
            <a:ext cx="5350354" cy="369332"/>
          </a:xfrm>
          <a:prstGeom prst="rect">
            <a:avLst/>
          </a:prstGeom>
          <a:solidFill>
            <a:schemeClr val="accent1">
              <a:lumMod val="60000"/>
              <a:lumOff val="40000"/>
            </a:schemeClr>
          </a:solidFill>
        </p:spPr>
        <p:txBody>
          <a:bodyPr wrap="square">
            <a:spAutoFit/>
          </a:bodyPr>
          <a:lstStyle/>
          <a:p>
            <a:r>
              <a:rPr lang="en-US" dirty="0" smtClean="0">
                <a:solidFill>
                  <a:srgbClr val="050505"/>
                </a:solidFill>
                <a:latin typeface="Segoe UI Historic" panose="020B0502040204020203" pitchFamily="34" charset="0"/>
              </a:rPr>
              <a:t>The China’s One Belt, One Road Project (until 2050)</a:t>
            </a:r>
            <a:endParaRPr lang="en-US" dirty="0"/>
          </a:p>
        </p:txBody>
      </p:sp>
      <p:pic>
        <p:nvPicPr>
          <p:cNvPr id="13" name="Imagem 12"/>
          <p:cNvPicPr>
            <a:picLocks noChangeAspect="1"/>
          </p:cNvPicPr>
          <p:nvPr/>
        </p:nvPicPr>
        <p:blipFill>
          <a:blip r:embed="rId5"/>
          <a:stretch>
            <a:fillRect/>
          </a:stretch>
        </p:blipFill>
        <p:spPr>
          <a:xfrm>
            <a:off x="4914625" y="1708261"/>
            <a:ext cx="2639044" cy="2639044"/>
          </a:xfrm>
          <a:prstGeom prst="rect">
            <a:avLst/>
          </a:prstGeom>
        </p:spPr>
      </p:pic>
      <p:sp>
        <p:nvSpPr>
          <p:cNvPr id="14" name="Retângulo 13"/>
          <p:cNvSpPr/>
          <p:nvPr/>
        </p:nvSpPr>
        <p:spPr>
          <a:xfrm>
            <a:off x="4861064" y="4459606"/>
            <a:ext cx="2724912" cy="646331"/>
          </a:xfrm>
          <a:prstGeom prst="rect">
            <a:avLst/>
          </a:prstGeom>
        </p:spPr>
        <p:txBody>
          <a:bodyPr wrap="square">
            <a:spAutoFit/>
          </a:bodyPr>
          <a:lstStyle/>
          <a:p>
            <a:r>
              <a:rPr lang="en-US" dirty="0"/>
              <a:t>The </a:t>
            </a:r>
            <a:r>
              <a:rPr lang="en-US" dirty="0" smtClean="0"/>
              <a:t>Larger project, including Lusophony</a:t>
            </a:r>
            <a:endParaRPr lang="en-US" dirty="0"/>
          </a:p>
        </p:txBody>
      </p:sp>
      <p:sp>
        <p:nvSpPr>
          <p:cNvPr id="20" name="Retângulo 19"/>
          <p:cNvSpPr/>
          <p:nvPr/>
        </p:nvSpPr>
        <p:spPr>
          <a:xfrm>
            <a:off x="7628976" y="3715357"/>
            <a:ext cx="3885065" cy="646331"/>
          </a:xfrm>
          <a:prstGeom prst="rect">
            <a:avLst/>
          </a:prstGeom>
        </p:spPr>
        <p:txBody>
          <a:bodyPr wrap="square">
            <a:spAutoFit/>
          </a:bodyPr>
          <a:lstStyle/>
          <a:p>
            <a:r>
              <a:rPr lang="en-US" dirty="0"/>
              <a:t>The </a:t>
            </a:r>
            <a:r>
              <a:rPr lang="en-US" dirty="0" smtClean="0"/>
              <a:t>shorter version, only including the northern-eastern side of Africa.</a:t>
            </a:r>
            <a:endParaRPr lang="en-US" dirty="0"/>
          </a:p>
        </p:txBody>
      </p:sp>
      <p:pic>
        <p:nvPicPr>
          <p:cNvPr id="7180" name="Picture 12" descr="https://www.fmprc.gov.cn/mfa_eng/topics_665678/2019zt/xjpcxesgjtfh/201907/W0202105255008784977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9501" y="4454047"/>
            <a:ext cx="3191322" cy="2272221"/>
          </a:xfrm>
          <a:prstGeom prst="rect">
            <a:avLst/>
          </a:prstGeom>
          <a:noFill/>
          <a:extLst>
            <a:ext uri="{909E8E84-426E-40DD-AFC4-6F175D3DCCD1}">
              <a14:hiddenFill xmlns:a14="http://schemas.microsoft.com/office/drawing/2010/main">
                <a:solidFill>
                  <a:srgbClr val="FFFFFF"/>
                </a:solidFill>
              </a14:hiddenFill>
            </a:ext>
          </a:extLst>
        </p:spPr>
      </p:pic>
      <p:sp>
        <p:nvSpPr>
          <p:cNvPr id="17" name="Retângulo 16"/>
          <p:cNvSpPr/>
          <p:nvPr/>
        </p:nvSpPr>
        <p:spPr>
          <a:xfrm>
            <a:off x="4789731" y="5218238"/>
            <a:ext cx="3479737" cy="1569660"/>
          </a:xfrm>
          <a:prstGeom prst="rect">
            <a:avLst/>
          </a:prstGeom>
        </p:spPr>
        <p:txBody>
          <a:bodyPr wrap="square">
            <a:spAutoFit/>
          </a:bodyPr>
          <a:lstStyle/>
          <a:p>
            <a:r>
              <a:rPr lang="en-US" sz="1200" dirty="0">
                <a:solidFill>
                  <a:srgbClr val="333333"/>
                </a:solidFill>
              </a:rPr>
              <a:t>On June 28, </a:t>
            </a:r>
            <a:r>
              <a:rPr lang="en-US" sz="1200" dirty="0" smtClean="0">
                <a:solidFill>
                  <a:srgbClr val="333333"/>
                </a:solidFill>
              </a:rPr>
              <a:t>2019. President </a:t>
            </a:r>
            <a:r>
              <a:rPr lang="en-US" sz="1200" dirty="0">
                <a:solidFill>
                  <a:srgbClr val="333333"/>
                </a:solidFill>
              </a:rPr>
              <a:t>Xi Jinping chaired the China-Africa Leaders' meeting in Osaka. </a:t>
            </a:r>
            <a:r>
              <a:rPr lang="en-US" sz="1200" dirty="0" smtClean="0">
                <a:solidFill>
                  <a:srgbClr val="333333"/>
                </a:solidFill>
              </a:rPr>
              <a:t>South </a:t>
            </a:r>
            <a:r>
              <a:rPr lang="en-US" sz="1200" dirty="0">
                <a:solidFill>
                  <a:srgbClr val="333333"/>
                </a:solidFill>
              </a:rPr>
              <a:t>African President Cyril </a:t>
            </a:r>
            <a:r>
              <a:rPr lang="en-US" sz="1200" dirty="0" smtClean="0">
                <a:solidFill>
                  <a:srgbClr val="333333"/>
                </a:solidFill>
              </a:rPr>
              <a:t>Ramaphosa; </a:t>
            </a:r>
            <a:r>
              <a:rPr lang="en-US" sz="1200" dirty="0">
                <a:solidFill>
                  <a:srgbClr val="333333"/>
                </a:solidFill>
              </a:rPr>
              <a:t>Egyptian President Abdel-Fattah </a:t>
            </a:r>
            <a:r>
              <a:rPr lang="en-US" sz="1200" dirty="0" smtClean="0">
                <a:solidFill>
                  <a:srgbClr val="333333"/>
                </a:solidFill>
              </a:rPr>
              <a:t>al-</a:t>
            </a:r>
            <a:r>
              <a:rPr lang="en-US" sz="1200" dirty="0" err="1" smtClean="0">
                <a:solidFill>
                  <a:srgbClr val="333333"/>
                </a:solidFill>
              </a:rPr>
              <a:t>Sisi</a:t>
            </a:r>
            <a:r>
              <a:rPr lang="en-US" sz="1200" dirty="0" smtClean="0">
                <a:solidFill>
                  <a:srgbClr val="333333"/>
                </a:solidFill>
              </a:rPr>
              <a:t>, also rotating chair of the African Union (AU); Senegalese </a:t>
            </a:r>
            <a:r>
              <a:rPr lang="en-US" sz="1200" dirty="0">
                <a:solidFill>
                  <a:srgbClr val="333333"/>
                </a:solidFill>
              </a:rPr>
              <a:t>President Macky Sall, current African co-chair of the </a:t>
            </a:r>
            <a:r>
              <a:rPr lang="en-US" sz="1200" dirty="0" smtClean="0">
                <a:solidFill>
                  <a:srgbClr val="333333"/>
                </a:solidFill>
              </a:rPr>
              <a:t>Forum China-Africa (FOCAC); </a:t>
            </a:r>
            <a:r>
              <a:rPr lang="en-US" sz="1200" dirty="0">
                <a:solidFill>
                  <a:srgbClr val="333333"/>
                </a:solidFill>
              </a:rPr>
              <a:t>and Secretary-General of the United Nations (UN) António Guterres. </a:t>
            </a:r>
            <a:endParaRPr lang="en-US" sz="1200" dirty="0"/>
          </a:p>
        </p:txBody>
      </p:sp>
    </p:spTree>
    <p:extLst>
      <p:ext uri="{BB962C8B-B14F-4D97-AF65-F5344CB8AC3E}">
        <p14:creationId xmlns:p14="http://schemas.microsoft.com/office/powerpoint/2010/main" val="1514274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5945886" y="2438273"/>
            <a:ext cx="5378196" cy="4351338"/>
          </a:xfrm>
        </p:spPr>
        <p:txBody>
          <a:bodyPr>
            <a:normAutofit/>
          </a:bodyPr>
          <a:lstStyle/>
          <a:p>
            <a:r>
              <a:rPr lang="en-US" sz="2000" dirty="0" smtClean="0"/>
              <a:t>«The US has </a:t>
            </a:r>
            <a:r>
              <a:rPr lang="en-US" sz="2000" dirty="0"/>
              <a:t>numerous military outposts in Africa from where it conducts drone operations, training, military exercises, direct action and humanitarian activities. The associated infrastructure, support systems and military personnel for these operations have amounted to significant American interest in Africa</a:t>
            </a:r>
            <a:r>
              <a:rPr lang="en-US" sz="2000" dirty="0" smtClean="0"/>
              <a:t>.»</a:t>
            </a:r>
            <a:endParaRPr lang="en-US" sz="2000" dirty="0"/>
          </a:p>
          <a:p>
            <a:r>
              <a:rPr lang="en-US" sz="2000" dirty="0" smtClean="0"/>
              <a:t>«The </a:t>
            </a:r>
            <a:r>
              <a:rPr lang="en-US" sz="2000" dirty="0"/>
              <a:t>US military justifies its presence in Africa with its need to protect those interests, despite the risks to host countries. Such reinforcement won’t allow for any significant downscaling of military presence in the near future, regardless of the gains made in fighting terrorism</a:t>
            </a:r>
            <a:r>
              <a:rPr lang="en-US" sz="2000" dirty="0" smtClean="0"/>
              <a:t>.» </a:t>
            </a:r>
            <a:r>
              <a:rPr lang="en-US" sz="2000" dirty="0">
                <a:solidFill>
                  <a:srgbClr val="333333"/>
                </a:solidFill>
              </a:rPr>
              <a:t>(Andrews Atta-</a:t>
            </a:r>
            <a:r>
              <a:rPr lang="en-US" sz="2000" dirty="0" err="1">
                <a:solidFill>
                  <a:srgbClr val="333333"/>
                </a:solidFill>
              </a:rPr>
              <a:t>Asamoah</a:t>
            </a:r>
            <a:r>
              <a:rPr lang="en-US" sz="2000" dirty="0">
                <a:solidFill>
                  <a:srgbClr val="333333"/>
                </a:solidFill>
              </a:rPr>
              <a:t>, 2019</a:t>
            </a:r>
            <a:r>
              <a:rPr lang="en-US" sz="2000" dirty="0" smtClean="0">
                <a:solidFill>
                  <a:srgbClr val="333333"/>
                </a:solidFill>
              </a:rPr>
              <a:t>)</a:t>
            </a:r>
            <a:endParaRPr lang="en-US" sz="2000" dirty="0"/>
          </a:p>
        </p:txBody>
      </p:sp>
      <p:pic>
        <p:nvPicPr>
          <p:cNvPr id="4" name="Picture 4" descr="Nenhuma descrição de foto disponí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92" y="208918"/>
            <a:ext cx="5342899" cy="6436431"/>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6003446" y="351943"/>
            <a:ext cx="5350354" cy="819400"/>
          </a:xfrm>
          <a:prstGeom prst="rect">
            <a:avLst/>
          </a:prstGeom>
          <a:solidFill>
            <a:schemeClr val="accent2">
              <a:lumMod val="60000"/>
              <a:lumOff val="4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Power Competition in Africa by Big Foreign Players</a:t>
            </a:r>
            <a:endParaRPr lang="en-US" sz="2800" dirty="0"/>
          </a:p>
        </p:txBody>
      </p:sp>
      <p:sp>
        <p:nvSpPr>
          <p:cNvPr id="8" name="Retângulo 7"/>
          <p:cNvSpPr/>
          <p:nvPr/>
        </p:nvSpPr>
        <p:spPr>
          <a:xfrm>
            <a:off x="6003446" y="1605971"/>
            <a:ext cx="5350354" cy="646331"/>
          </a:xfrm>
          <a:prstGeom prst="rect">
            <a:avLst/>
          </a:prstGeom>
          <a:solidFill>
            <a:schemeClr val="accent1">
              <a:lumMod val="60000"/>
              <a:lumOff val="40000"/>
            </a:schemeClr>
          </a:solidFill>
        </p:spPr>
        <p:txBody>
          <a:bodyPr wrap="square">
            <a:spAutoFit/>
          </a:bodyPr>
          <a:lstStyle/>
          <a:p>
            <a:r>
              <a:rPr lang="en-US" dirty="0" smtClean="0">
                <a:solidFill>
                  <a:srgbClr val="050505"/>
                </a:solidFill>
                <a:latin typeface="Segoe UI Historic" panose="020B0502040204020203" pitchFamily="34" charset="0"/>
              </a:rPr>
              <a:t>The United States of America </a:t>
            </a:r>
            <a:r>
              <a:rPr lang="en-US" dirty="0">
                <a:solidFill>
                  <a:srgbClr val="050505"/>
                </a:solidFill>
                <a:latin typeface="Segoe UI Historic" panose="020B0502040204020203" pitchFamily="34" charset="0"/>
              </a:rPr>
              <a:t>has </a:t>
            </a:r>
            <a:r>
              <a:rPr lang="en-US" dirty="0" smtClean="0">
                <a:solidFill>
                  <a:srgbClr val="050505"/>
                </a:solidFill>
                <a:latin typeface="Segoe UI Historic" panose="020B0502040204020203" pitchFamily="34" charset="0"/>
              </a:rPr>
              <a:t>34 </a:t>
            </a:r>
            <a:r>
              <a:rPr lang="en-US" dirty="0">
                <a:solidFill>
                  <a:srgbClr val="050505"/>
                </a:solidFill>
                <a:latin typeface="Segoe UI Historic" panose="020B0502040204020203" pitchFamily="34" charset="0"/>
              </a:rPr>
              <a:t>military bases in </a:t>
            </a:r>
            <a:r>
              <a:rPr lang="en-US" dirty="0" smtClean="0">
                <a:solidFill>
                  <a:srgbClr val="050505"/>
                </a:solidFill>
                <a:latin typeface="Segoe UI Historic" panose="020B0502040204020203" pitchFamily="34" charset="0"/>
              </a:rPr>
              <a:t>Africa.</a:t>
            </a:r>
            <a:endParaRPr lang="en-US" dirty="0"/>
          </a:p>
        </p:txBody>
      </p:sp>
      <p:sp>
        <p:nvSpPr>
          <p:cNvPr id="9" name="Retângulo 8"/>
          <p:cNvSpPr/>
          <p:nvPr/>
        </p:nvSpPr>
        <p:spPr>
          <a:xfrm rot="16200000">
            <a:off x="2582602" y="3686532"/>
            <a:ext cx="6096000" cy="246221"/>
          </a:xfrm>
          <a:prstGeom prst="rect">
            <a:avLst/>
          </a:prstGeom>
        </p:spPr>
        <p:txBody>
          <a:bodyPr>
            <a:spAutoFit/>
          </a:bodyPr>
          <a:lstStyle/>
          <a:p>
            <a:r>
              <a:rPr lang="en-US" sz="1000" dirty="0">
                <a:hlinkClick r:id="rId3"/>
              </a:rPr>
              <a:t>https://www.facebook.com/USAfrika.gov/photos/a.1290257117778098/2158581747612293/?</a:t>
            </a:r>
            <a:r>
              <a:rPr lang="en-US" sz="1000" dirty="0" smtClean="0">
                <a:hlinkClick r:id="rId3"/>
              </a:rPr>
              <a:t>type=3</a:t>
            </a:r>
            <a:r>
              <a:rPr lang="en-US" sz="1000" dirty="0" smtClean="0"/>
              <a:t> </a:t>
            </a:r>
            <a:endParaRPr lang="en-US" sz="1000" dirty="0"/>
          </a:p>
        </p:txBody>
      </p:sp>
    </p:spTree>
    <p:extLst>
      <p:ext uri="{BB962C8B-B14F-4D97-AF65-F5344CB8AC3E}">
        <p14:creationId xmlns:p14="http://schemas.microsoft.com/office/powerpoint/2010/main" val="388476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www.researchgate.net/profile/Dirk-Kohnert/publication/359082956/figure/fig6/AS:1131394281553921@1646756825343/Map-1-Russian-presence-in-Africa-2019----Source-Levesque-J-2021-La-nouvelle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36" y="105054"/>
            <a:ext cx="4713926" cy="671306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318946" y="178207"/>
            <a:ext cx="6729586" cy="819400"/>
          </a:xfrm>
          <a:solidFill>
            <a:schemeClr val="accent2">
              <a:lumMod val="60000"/>
              <a:lumOff val="40000"/>
            </a:schemeClr>
          </a:solidFill>
        </p:spPr>
        <p:txBody>
          <a:bodyPr>
            <a:normAutofit fontScale="90000"/>
          </a:bodyPr>
          <a:lstStyle/>
          <a:p>
            <a:r>
              <a:rPr lang="en-US" sz="2800" dirty="0" smtClean="0"/>
              <a:t>Power Competition in Africa by Big Foreign Players</a:t>
            </a:r>
            <a:endParaRPr lang="en-US" sz="2800" dirty="0"/>
          </a:p>
        </p:txBody>
      </p:sp>
      <p:sp>
        <p:nvSpPr>
          <p:cNvPr id="5" name="Retângulo 4"/>
          <p:cNvSpPr/>
          <p:nvPr/>
        </p:nvSpPr>
        <p:spPr>
          <a:xfrm>
            <a:off x="279613" y="120883"/>
            <a:ext cx="3026664" cy="892552"/>
          </a:xfrm>
          <a:prstGeom prst="rect">
            <a:avLst/>
          </a:prstGeom>
          <a:solidFill>
            <a:schemeClr val="accent2">
              <a:lumMod val="60000"/>
              <a:lumOff val="40000"/>
            </a:schemeClr>
          </a:solidFill>
        </p:spPr>
        <p:txBody>
          <a:bodyPr wrap="square">
            <a:spAutoFit/>
          </a:bodyPr>
          <a:lstStyle/>
          <a:p>
            <a:r>
              <a:rPr lang="en-US" sz="2600" b="1" dirty="0" smtClean="0">
                <a:solidFill>
                  <a:srgbClr val="3B444D"/>
                </a:solidFill>
              </a:rPr>
              <a:t>Russian presence in Africa</a:t>
            </a:r>
            <a:endParaRPr lang="en-US" sz="2600" dirty="0"/>
          </a:p>
        </p:txBody>
      </p:sp>
      <p:sp>
        <p:nvSpPr>
          <p:cNvPr id="8" name="Retângulo 7"/>
          <p:cNvSpPr/>
          <p:nvPr/>
        </p:nvSpPr>
        <p:spPr>
          <a:xfrm>
            <a:off x="2292282" y="628274"/>
            <a:ext cx="737244" cy="369332"/>
          </a:xfrm>
          <a:prstGeom prst="rect">
            <a:avLst/>
          </a:prstGeom>
        </p:spPr>
        <p:txBody>
          <a:bodyPr wrap="square">
            <a:spAutoFit/>
          </a:bodyPr>
          <a:lstStyle/>
          <a:p>
            <a:r>
              <a:rPr lang="en-US" dirty="0" smtClean="0"/>
              <a:t>2019</a:t>
            </a:r>
            <a:endParaRPr lang="en-US" dirty="0"/>
          </a:p>
        </p:txBody>
      </p:sp>
      <p:pic>
        <p:nvPicPr>
          <p:cNvPr id="9" name="Imagem 8"/>
          <p:cNvPicPr>
            <a:picLocks noChangeAspect="1"/>
          </p:cNvPicPr>
          <p:nvPr/>
        </p:nvPicPr>
        <p:blipFill>
          <a:blip r:embed="rId3"/>
          <a:stretch>
            <a:fillRect/>
          </a:stretch>
        </p:blipFill>
        <p:spPr>
          <a:xfrm>
            <a:off x="5467204" y="1309618"/>
            <a:ext cx="6124575" cy="1753622"/>
          </a:xfrm>
          <a:prstGeom prst="rect">
            <a:avLst/>
          </a:prstGeom>
        </p:spPr>
      </p:pic>
      <p:sp>
        <p:nvSpPr>
          <p:cNvPr id="11" name="Retângulo 10"/>
          <p:cNvSpPr/>
          <p:nvPr/>
        </p:nvSpPr>
        <p:spPr>
          <a:xfrm>
            <a:off x="6257219" y="1077206"/>
            <a:ext cx="3582327" cy="369332"/>
          </a:xfrm>
          <a:prstGeom prst="rect">
            <a:avLst/>
          </a:prstGeom>
        </p:spPr>
        <p:txBody>
          <a:bodyPr wrap="none">
            <a:spAutoFit/>
          </a:bodyPr>
          <a:lstStyle/>
          <a:p>
            <a:r>
              <a:rPr lang="en-US" b="1" dirty="0" smtClean="0">
                <a:solidFill>
                  <a:srgbClr val="333333"/>
                </a:solidFill>
              </a:rPr>
              <a:t>Top Arms’ </a:t>
            </a:r>
            <a:r>
              <a:rPr lang="en-US" b="1" dirty="0">
                <a:solidFill>
                  <a:srgbClr val="333333"/>
                </a:solidFill>
              </a:rPr>
              <a:t>suppliers to </a:t>
            </a:r>
            <a:r>
              <a:rPr lang="en-US" b="1" dirty="0" smtClean="0">
                <a:solidFill>
                  <a:srgbClr val="333333"/>
                </a:solidFill>
              </a:rPr>
              <a:t>Africa (2017)</a:t>
            </a:r>
            <a:endParaRPr lang="en-US" b="1" dirty="0"/>
          </a:p>
        </p:txBody>
      </p:sp>
      <p:sp>
        <p:nvSpPr>
          <p:cNvPr id="12" name="Retângulo 11"/>
          <p:cNvSpPr/>
          <p:nvPr/>
        </p:nvSpPr>
        <p:spPr>
          <a:xfrm rot="16200000">
            <a:off x="2088320" y="3609945"/>
            <a:ext cx="6096000" cy="400110"/>
          </a:xfrm>
          <a:prstGeom prst="rect">
            <a:avLst/>
          </a:prstGeom>
        </p:spPr>
        <p:txBody>
          <a:bodyPr>
            <a:spAutoFit/>
          </a:bodyPr>
          <a:lstStyle/>
          <a:p>
            <a:r>
              <a:rPr lang="en-US" sz="1000" dirty="0">
                <a:hlinkClick r:id="rId4"/>
              </a:rPr>
              <a:t>https://</a:t>
            </a:r>
            <a:r>
              <a:rPr lang="en-US" sz="1000" dirty="0" smtClean="0">
                <a:hlinkClick r:id="rId4"/>
              </a:rPr>
              <a:t>www.researchgate.net/publication/359082956_The_impact_of_Russian_presence_in_Africa/figures?lo=1</a:t>
            </a:r>
            <a:endParaRPr lang="en-US" sz="1000" dirty="0" smtClean="0"/>
          </a:p>
          <a:p>
            <a:endParaRPr lang="en-US" sz="1000" dirty="0"/>
          </a:p>
        </p:txBody>
      </p:sp>
      <p:sp>
        <p:nvSpPr>
          <p:cNvPr id="13" name="Retângulo 12"/>
          <p:cNvSpPr/>
          <p:nvPr/>
        </p:nvSpPr>
        <p:spPr>
          <a:xfrm>
            <a:off x="5318946" y="3063240"/>
            <a:ext cx="6586288" cy="3754874"/>
          </a:xfrm>
          <a:prstGeom prst="rect">
            <a:avLst/>
          </a:prstGeom>
        </p:spPr>
        <p:txBody>
          <a:bodyPr wrap="square">
            <a:spAutoFit/>
          </a:bodyPr>
          <a:lstStyle/>
          <a:p>
            <a:r>
              <a:rPr lang="en-US" sz="1400" dirty="0" smtClean="0"/>
              <a:t>«Putin </a:t>
            </a:r>
            <a:r>
              <a:rPr lang="en-US" sz="1400" dirty="0"/>
              <a:t>attaches great importance to rebuilding Russia as a world power, including relations with Africa. But while the Soviet Union used to advocate socialist modernization in Africa, Moscow no longer offers socialist ideologies. Instead, it focuses on access to African elites, particularly authoritarian leaders. It also seeks to sway elections in its </a:t>
            </a:r>
            <a:r>
              <a:rPr lang="en-US" sz="1400" dirty="0" smtClean="0"/>
              <a:t>favor</a:t>
            </a:r>
            <a:r>
              <a:rPr lang="en-US" sz="1400" dirty="0"/>
              <a:t>, particularly in </a:t>
            </a:r>
            <a:r>
              <a:rPr lang="en-US" sz="1400" dirty="0" smtClean="0"/>
              <a:t>fragile, but </a:t>
            </a:r>
            <a:r>
              <a:rPr lang="en-US" sz="1400" dirty="0"/>
              <a:t>resource-rich states. The Kremlin says it wants to avoid competing directly with other powers active in Africa. </a:t>
            </a:r>
            <a:r>
              <a:rPr lang="en-US" sz="1400" dirty="0" smtClean="0"/>
              <a:t>(…) But </a:t>
            </a:r>
            <a:r>
              <a:rPr lang="en-US" sz="1400" dirty="0"/>
              <a:t>Russia, like China, is challenging Western norms, undermining US and EU sanctions. In addition, both strategic partners support non-interference in the internal affairs of states. In addition, Russia's relations with Africa have been motivated significantly by its interest in African resources and security markets. Russia's resurgence in Africa benefits </a:t>
            </a:r>
            <a:r>
              <a:rPr lang="en-US" sz="1400" dirty="0" smtClean="0"/>
              <a:t>from </a:t>
            </a:r>
            <a:r>
              <a:rPr lang="en-US" sz="1400" dirty="0"/>
              <a:t>Islamist </a:t>
            </a:r>
            <a:r>
              <a:rPr lang="en-US" sz="1400" dirty="0" smtClean="0"/>
              <a:t>terrorism (for </a:t>
            </a:r>
            <a:r>
              <a:rPr lang="en-US" sz="1400" dirty="0"/>
              <a:t>example, in the Sahel and </a:t>
            </a:r>
            <a:r>
              <a:rPr lang="en-US" sz="1400" dirty="0" smtClean="0"/>
              <a:t>Mozambique). </a:t>
            </a:r>
            <a:r>
              <a:rPr lang="en-US" sz="1400" dirty="0"/>
              <a:t>It uses fragile states and ongoing conflicts to secure lucrative arms deals and mining concessions. Moscow signed military cooperation agreements with 21 African governments, including negotiations on establishing military bases. It uses paramilitary contractors to manipulate the course of local conflicts in its </a:t>
            </a:r>
            <a:r>
              <a:rPr lang="en-US" sz="1400" dirty="0" smtClean="0"/>
              <a:t>favor</a:t>
            </a:r>
            <a:r>
              <a:rPr lang="en-US" sz="1400" dirty="0"/>
              <a:t>. Since 2015, Russian-African trade has doubled to around USD 20 billion per year. Russia exported $14 billion worth of goods and services and imported about $5 billion worth of African products.» </a:t>
            </a:r>
            <a:r>
              <a:rPr lang="en-US" sz="1400" dirty="0" smtClean="0"/>
              <a:t>(Dirk </a:t>
            </a:r>
            <a:r>
              <a:rPr lang="en-US" sz="1400" dirty="0" err="1" smtClean="0"/>
              <a:t>Kohnert</a:t>
            </a:r>
            <a:r>
              <a:rPr lang="en-US" sz="1400" dirty="0" smtClean="0"/>
              <a:t>, 2022)</a:t>
            </a:r>
            <a:endParaRPr lang="en-US" sz="1400" dirty="0"/>
          </a:p>
        </p:txBody>
      </p:sp>
    </p:spTree>
    <p:extLst>
      <p:ext uri="{BB962C8B-B14F-4D97-AF65-F5344CB8AC3E}">
        <p14:creationId xmlns:p14="http://schemas.microsoft.com/office/powerpoint/2010/main" val="1064426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6548630" y="1182578"/>
            <a:ext cx="5074920" cy="789559"/>
          </a:xfrm>
        </p:spPr>
        <p:txBody>
          <a:bodyPr>
            <a:normAutofit/>
          </a:bodyPr>
          <a:lstStyle/>
          <a:p>
            <a:r>
              <a:rPr lang="en-US" sz="1800" dirty="0" smtClean="0"/>
              <a:t>Bilateral relations</a:t>
            </a:r>
          </a:p>
          <a:p>
            <a:r>
              <a:rPr lang="en-US" sz="1800" dirty="0" smtClean="0"/>
              <a:t>Multilateral relations, through African Union. </a:t>
            </a:r>
            <a:endParaRPr lang="en-US" sz="1800" dirty="0"/>
          </a:p>
        </p:txBody>
      </p:sp>
      <p:sp>
        <p:nvSpPr>
          <p:cNvPr id="4" name="Título 1"/>
          <p:cNvSpPr txBox="1">
            <a:spLocks/>
          </p:cNvSpPr>
          <p:nvPr/>
        </p:nvSpPr>
        <p:spPr>
          <a:xfrm>
            <a:off x="6548630" y="186476"/>
            <a:ext cx="5065776" cy="819400"/>
          </a:xfrm>
          <a:prstGeom prst="rect">
            <a:avLst/>
          </a:prstGeom>
          <a:solidFill>
            <a:schemeClr val="accent2">
              <a:lumMod val="60000"/>
              <a:lumOff val="40000"/>
            </a:schemeClr>
          </a:solidFill>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t>Power Competition in Africa by Big Foreign Players</a:t>
            </a:r>
            <a:endParaRPr lang="en-US" sz="2800" dirty="0"/>
          </a:p>
        </p:txBody>
      </p:sp>
      <p:pic>
        <p:nvPicPr>
          <p:cNvPr id="5" name="Imagem 4"/>
          <p:cNvPicPr>
            <a:picLocks noChangeAspect="1"/>
          </p:cNvPicPr>
          <p:nvPr/>
        </p:nvPicPr>
        <p:blipFill>
          <a:blip r:embed="rId2"/>
          <a:stretch>
            <a:fillRect/>
          </a:stretch>
        </p:blipFill>
        <p:spPr>
          <a:xfrm>
            <a:off x="103966" y="73152"/>
            <a:ext cx="6199967" cy="5193792"/>
          </a:xfrm>
          <a:prstGeom prst="rect">
            <a:avLst/>
          </a:prstGeom>
        </p:spPr>
      </p:pic>
      <p:sp>
        <p:nvSpPr>
          <p:cNvPr id="6" name="Retângulo 5"/>
          <p:cNvSpPr/>
          <p:nvPr/>
        </p:nvSpPr>
        <p:spPr>
          <a:xfrm rot="16200000">
            <a:off x="3975590" y="3900249"/>
            <a:ext cx="5120641" cy="246221"/>
          </a:xfrm>
          <a:prstGeom prst="rect">
            <a:avLst/>
          </a:prstGeom>
        </p:spPr>
        <p:txBody>
          <a:bodyPr wrap="square">
            <a:spAutoFit/>
          </a:bodyPr>
          <a:lstStyle/>
          <a:p>
            <a:r>
              <a:rPr lang="en-US" sz="1000" dirty="0">
                <a:hlinkClick r:id="rId3"/>
              </a:rPr>
              <a:t>https://</a:t>
            </a:r>
            <a:r>
              <a:rPr lang="en-US" sz="1000" dirty="0" smtClean="0">
                <a:hlinkClick r:id="rId3"/>
              </a:rPr>
              <a:t>issafrica.org/iss-today/proceed-with-caution-africas-growing-foreign-military-presence</a:t>
            </a:r>
            <a:r>
              <a:rPr lang="en-US" sz="1000" dirty="0" smtClean="0"/>
              <a:t> </a:t>
            </a:r>
            <a:endParaRPr lang="en-US" sz="1000" dirty="0"/>
          </a:p>
        </p:txBody>
      </p:sp>
      <p:sp>
        <p:nvSpPr>
          <p:cNvPr id="8" name="Retângulo 7"/>
          <p:cNvSpPr/>
          <p:nvPr/>
        </p:nvSpPr>
        <p:spPr>
          <a:xfrm>
            <a:off x="5428674" y="176421"/>
            <a:ext cx="737244" cy="369332"/>
          </a:xfrm>
          <a:prstGeom prst="rect">
            <a:avLst/>
          </a:prstGeom>
        </p:spPr>
        <p:txBody>
          <a:bodyPr wrap="square">
            <a:spAutoFit/>
          </a:bodyPr>
          <a:lstStyle/>
          <a:p>
            <a:r>
              <a:rPr lang="en-US" dirty="0" smtClean="0"/>
              <a:t>2019</a:t>
            </a:r>
            <a:endParaRPr lang="en-US" dirty="0"/>
          </a:p>
        </p:txBody>
      </p:sp>
      <p:sp>
        <p:nvSpPr>
          <p:cNvPr id="7" name="Retângulo 6"/>
          <p:cNvSpPr/>
          <p:nvPr/>
        </p:nvSpPr>
        <p:spPr>
          <a:xfrm>
            <a:off x="6548630" y="1972137"/>
            <a:ext cx="5430010" cy="4801314"/>
          </a:xfrm>
          <a:prstGeom prst="rect">
            <a:avLst/>
          </a:prstGeom>
        </p:spPr>
        <p:txBody>
          <a:bodyPr wrap="square">
            <a:spAutoFit/>
          </a:bodyPr>
          <a:lstStyle/>
          <a:p>
            <a:pPr marL="285750" indent="-285750">
              <a:buFont typeface="Arial" panose="020B0604020202020204" pitchFamily="34" charset="0"/>
              <a:buChar char="•"/>
            </a:pPr>
            <a:r>
              <a:rPr lang="en-US" dirty="0" smtClean="0">
                <a:solidFill>
                  <a:srgbClr val="333333"/>
                </a:solidFill>
              </a:rPr>
              <a:t>«Africa </a:t>
            </a:r>
            <a:r>
              <a:rPr lang="en-US" dirty="0">
                <a:solidFill>
                  <a:srgbClr val="333333"/>
                </a:solidFill>
              </a:rPr>
              <a:t>is host to a rising number of foreign military operations and bases, largely due to bilateral agreements between some African Union (AU) member states and foreign powers</a:t>
            </a:r>
            <a:r>
              <a:rPr lang="en-US" dirty="0" smtClean="0">
                <a:solidFill>
                  <a:srgbClr val="333333"/>
                </a:solidFill>
              </a:rPr>
              <a:t>.»</a:t>
            </a:r>
          </a:p>
          <a:p>
            <a:pPr marL="285750" indent="-285750">
              <a:buFont typeface="Arial" panose="020B0604020202020204" pitchFamily="34" charset="0"/>
              <a:buChar char="•"/>
            </a:pPr>
            <a:r>
              <a:rPr lang="en-US" dirty="0">
                <a:solidFill>
                  <a:srgbClr val="333333"/>
                </a:solidFill>
              </a:rPr>
              <a:t>«Of the 13 countries with a known presence in Africa, the United States (US) and France have the most troops on the continent. </a:t>
            </a:r>
            <a:r>
              <a:rPr lang="en-US" dirty="0" smtClean="0">
                <a:solidFill>
                  <a:srgbClr val="333333"/>
                </a:solidFill>
              </a:rPr>
              <a:t>(…) France </a:t>
            </a:r>
            <a:r>
              <a:rPr lang="en-US" dirty="0">
                <a:solidFill>
                  <a:srgbClr val="333333"/>
                </a:solidFill>
              </a:rPr>
              <a:t>has an estimated 7 550 military personnel spread across the continent in various military operations and missions (excluding UN operations). The US has a higher number spread across 34 known outposts across the Northern, Western and Horn regions of Africa</a:t>
            </a:r>
            <a:r>
              <a:rPr lang="en-US" dirty="0" smtClean="0">
                <a:solidFill>
                  <a:srgbClr val="333333"/>
                </a:solidFill>
              </a:rPr>
              <a:t>.»</a:t>
            </a:r>
          </a:p>
          <a:p>
            <a:pPr marL="285750" indent="-285750">
              <a:buFont typeface="Arial" panose="020B0604020202020204" pitchFamily="34" charset="0"/>
              <a:buChar char="•"/>
            </a:pPr>
            <a:r>
              <a:rPr lang="en-US" dirty="0">
                <a:solidFill>
                  <a:srgbClr val="333333"/>
                </a:solidFill>
              </a:rPr>
              <a:t>«The Horn of Africa has become the </a:t>
            </a:r>
            <a:r>
              <a:rPr lang="en-US" dirty="0" smtClean="0">
                <a:solidFill>
                  <a:srgbClr val="333333"/>
                </a:solidFill>
              </a:rPr>
              <a:t>epicenter </a:t>
            </a:r>
            <a:r>
              <a:rPr lang="en-US" dirty="0">
                <a:solidFill>
                  <a:srgbClr val="333333"/>
                </a:solidFill>
              </a:rPr>
              <a:t>of this presence, with about 11 foreign military bases. This is largely due to the region’s strategic proximity to the Middle East and Asia and the subsequent threats along the Red Sea</a:t>
            </a:r>
            <a:r>
              <a:rPr lang="en-US" dirty="0" smtClean="0">
                <a:solidFill>
                  <a:srgbClr val="333333"/>
                </a:solidFill>
              </a:rPr>
              <a:t>.» (Andrews Atta-</a:t>
            </a:r>
            <a:r>
              <a:rPr lang="en-US" dirty="0" err="1" smtClean="0">
                <a:solidFill>
                  <a:srgbClr val="333333"/>
                </a:solidFill>
              </a:rPr>
              <a:t>Asamoah</a:t>
            </a:r>
            <a:r>
              <a:rPr lang="en-US" dirty="0">
                <a:solidFill>
                  <a:srgbClr val="333333"/>
                </a:solidFill>
              </a:rPr>
              <a:t>, 2019</a:t>
            </a:r>
            <a:r>
              <a:rPr lang="en-US" dirty="0" smtClean="0">
                <a:solidFill>
                  <a:srgbClr val="333333"/>
                </a:solidFill>
              </a:rPr>
              <a:t>)</a:t>
            </a:r>
            <a:endParaRPr lang="en-US" dirty="0"/>
          </a:p>
        </p:txBody>
      </p:sp>
      <p:sp>
        <p:nvSpPr>
          <p:cNvPr id="9" name="Retângulo 8"/>
          <p:cNvSpPr/>
          <p:nvPr/>
        </p:nvSpPr>
        <p:spPr>
          <a:xfrm rot="16200000">
            <a:off x="3764182" y="3866385"/>
            <a:ext cx="5188368" cy="246221"/>
          </a:xfrm>
          <a:prstGeom prst="rect">
            <a:avLst/>
          </a:prstGeom>
        </p:spPr>
        <p:txBody>
          <a:bodyPr wrap="square">
            <a:spAutoFit/>
          </a:bodyPr>
          <a:lstStyle/>
          <a:p>
            <a:r>
              <a:rPr lang="en-US" sz="1000" dirty="0">
                <a:solidFill>
                  <a:srgbClr val="333333"/>
                </a:solidFill>
                <a:hlinkClick r:id="rId3"/>
              </a:rPr>
              <a:t>https://</a:t>
            </a:r>
            <a:r>
              <a:rPr lang="en-US" sz="1000" dirty="0" smtClean="0">
                <a:solidFill>
                  <a:srgbClr val="333333"/>
                </a:solidFill>
                <a:hlinkClick r:id="rId3"/>
              </a:rPr>
              <a:t>issafrica.org/iss-today/proceed-with-caution-africas-growing-foreign-military-presence</a:t>
            </a:r>
            <a:r>
              <a:rPr lang="en-US" sz="1000" dirty="0" smtClean="0">
                <a:solidFill>
                  <a:srgbClr val="333333"/>
                </a:solidFill>
              </a:rPr>
              <a:t> </a:t>
            </a:r>
            <a:endParaRPr lang="en-US" sz="1000" dirty="0"/>
          </a:p>
        </p:txBody>
      </p:sp>
      <p:sp>
        <p:nvSpPr>
          <p:cNvPr id="10" name="Retângulo 9"/>
          <p:cNvSpPr/>
          <p:nvPr/>
        </p:nvSpPr>
        <p:spPr>
          <a:xfrm>
            <a:off x="174831" y="5277835"/>
            <a:ext cx="6096000" cy="1477328"/>
          </a:xfrm>
          <a:prstGeom prst="rect">
            <a:avLst/>
          </a:prstGeom>
        </p:spPr>
        <p:txBody>
          <a:bodyPr>
            <a:spAutoFit/>
          </a:bodyPr>
          <a:lstStyle/>
          <a:p>
            <a:r>
              <a:rPr lang="en-US" dirty="0" smtClean="0">
                <a:solidFill>
                  <a:srgbClr val="333333"/>
                </a:solidFill>
              </a:rPr>
              <a:t>«The </a:t>
            </a:r>
            <a:r>
              <a:rPr lang="en-US" dirty="0">
                <a:solidFill>
                  <a:srgbClr val="333333"/>
                </a:solidFill>
              </a:rPr>
              <a:t>increasing presence of Asian powers in Djibouti points to another major risk. Following China’s expanding presence in the country, there are growing fears in Japanese and Indian circles regarding Chinese influence in the Indian Ocean. The result is expansion of Japanese influence in Djibouti</a:t>
            </a:r>
            <a:r>
              <a:rPr lang="en-US" dirty="0" smtClean="0">
                <a:solidFill>
                  <a:srgbClr val="333333"/>
                </a:solidFill>
              </a:rPr>
              <a:t>.»</a:t>
            </a:r>
            <a:endParaRPr lang="en-US" dirty="0"/>
          </a:p>
        </p:txBody>
      </p:sp>
    </p:spTree>
    <p:extLst>
      <p:ext uri="{BB962C8B-B14F-4D97-AF65-F5344CB8AC3E}">
        <p14:creationId xmlns:p14="http://schemas.microsoft.com/office/powerpoint/2010/main" val="534307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2"/>
          <a:srcRect l="4818" t="3753" r="3272" b="4107"/>
          <a:stretch/>
        </p:blipFill>
        <p:spPr>
          <a:xfrm>
            <a:off x="6949440" y="1425884"/>
            <a:ext cx="4657416" cy="5276668"/>
          </a:xfrm>
          <a:prstGeom prst="rect">
            <a:avLst/>
          </a:prstGeom>
        </p:spPr>
      </p:pic>
      <p:sp>
        <p:nvSpPr>
          <p:cNvPr id="2" name="Título 1"/>
          <p:cNvSpPr>
            <a:spLocks noGrp="1"/>
          </p:cNvSpPr>
          <p:nvPr>
            <p:ph type="title"/>
          </p:nvPr>
        </p:nvSpPr>
        <p:spPr>
          <a:xfrm>
            <a:off x="838200" y="365126"/>
            <a:ext cx="10515600" cy="938742"/>
          </a:xfrm>
          <a:solidFill>
            <a:schemeClr val="accent2">
              <a:lumMod val="60000"/>
              <a:lumOff val="40000"/>
            </a:schemeClr>
          </a:solidFill>
        </p:spPr>
        <p:txBody>
          <a:bodyPr>
            <a:noAutofit/>
          </a:bodyPr>
          <a:lstStyle/>
          <a:p>
            <a:pPr lvl="1"/>
            <a:r>
              <a:rPr lang="en-US" sz="2800" dirty="0" smtClean="0">
                <a:latin typeface="+mn-lt"/>
              </a:rPr>
              <a:t>Conflict prevention dynamics.</a:t>
            </a:r>
            <a:br>
              <a:rPr lang="en-US" sz="2800" dirty="0" smtClean="0">
                <a:latin typeface="+mn-lt"/>
              </a:rPr>
            </a:br>
            <a:r>
              <a:rPr lang="en-US" sz="2800" dirty="0" smtClean="0">
                <a:latin typeface="+mn-lt"/>
              </a:rPr>
              <a:t>Prospects for the future of the African continent.</a:t>
            </a:r>
          </a:p>
        </p:txBody>
      </p:sp>
      <p:sp>
        <p:nvSpPr>
          <p:cNvPr id="3" name="Marcador de Posição de Conteúdo 2"/>
          <p:cNvSpPr>
            <a:spLocks noGrp="1"/>
          </p:cNvSpPr>
          <p:nvPr>
            <p:ph idx="1"/>
          </p:nvPr>
        </p:nvSpPr>
        <p:spPr>
          <a:xfrm>
            <a:off x="838200" y="1458053"/>
            <a:ext cx="5797368" cy="5256203"/>
          </a:xfrm>
        </p:spPr>
        <p:txBody>
          <a:bodyPr>
            <a:noAutofit/>
          </a:bodyPr>
          <a:lstStyle/>
          <a:p>
            <a:pPr marL="0" indent="0">
              <a:buNone/>
            </a:pPr>
            <a:r>
              <a:rPr lang="en-US" sz="2000" dirty="0" smtClean="0"/>
              <a:t>Domestic problems. </a:t>
            </a:r>
          </a:p>
          <a:p>
            <a:r>
              <a:rPr lang="en-US" sz="2000" dirty="0" smtClean="0"/>
              <a:t>The </a:t>
            </a:r>
            <a:r>
              <a:rPr lang="en-US" sz="2000" dirty="0"/>
              <a:t>gaps in Africa’s responses to its peace and security challenges are because of the continent’s inability to swiftly </a:t>
            </a:r>
            <a:r>
              <a:rPr lang="en-US" sz="2000" dirty="0" smtClean="0"/>
              <a:t>operationalize </a:t>
            </a:r>
            <a:r>
              <a:rPr lang="en-US" sz="2000" dirty="0"/>
              <a:t>the </a:t>
            </a:r>
            <a:r>
              <a:rPr lang="en-US" sz="2000" dirty="0" smtClean="0"/>
              <a:t>“African </a:t>
            </a:r>
            <a:r>
              <a:rPr lang="en-US" sz="2000" dirty="0"/>
              <a:t>Peace and Security </a:t>
            </a:r>
            <a:r>
              <a:rPr lang="en-US" sz="2000" dirty="0" smtClean="0"/>
              <a:t>Architecture”, </a:t>
            </a:r>
            <a:r>
              <a:rPr lang="en-US" sz="2000" dirty="0"/>
              <a:t>particularly its </a:t>
            </a:r>
            <a:r>
              <a:rPr lang="en-US" sz="2000" dirty="0" smtClean="0"/>
              <a:t>“African </a:t>
            </a:r>
            <a:r>
              <a:rPr lang="en-US" sz="2000" dirty="0"/>
              <a:t>Standby </a:t>
            </a:r>
            <a:r>
              <a:rPr lang="en-US" sz="2000" dirty="0" smtClean="0"/>
              <a:t>Force” </a:t>
            </a:r>
            <a:r>
              <a:rPr lang="en-US" sz="2000" dirty="0"/>
              <a:t>component, which would help contain crises</a:t>
            </a:r>
            <a:r>
              <a:rPr lang="en-US" sz="2000" dirty="0" smtClean="0"/>
              <a:t>.</a:t>
            </a:r>
          </a:p>
          <a:p>
            <a:r>
              <a:rPr lang="en-US" sz="2000" dirty="0"/>
              <a:t>Foreign military presence in Africa is also driven by AU member states leasing their territories to foreign powers for military bases, mainly for domestic economic gain. This is also sometimes driven by member states seeking external help in dealing with serious security challenges. </a:t>
            </a:r>
            <a:endParaRPr lang="en-US" sz="2000" dirty="0" smtClean="0"/>
          </a:p>
          <a:p>
            <a:pPr marL="0" indent="0">
              <a:buNone/>
            </a:pPr>
            <a:r>
              <a:rPr lang="en-US" sz="2000" dirty="0" smtClean="0"/>
              <a:t>Dealing with African problems:</a:t>
            </a:r>
          </a:p>
          <a:p>
            <a:r>
              <a:rPr lang="en-US" sz="2000" dirty="0"/>
              <a:t>R</a:t>
            </a:r>
            <a:r>
              <a:rPr lang="en-US" sz="2000" dirty="0" smtClean="0"/>
              <a:t>egional </a:t>
            </a:r>
            <a:r>
              <a:rPr lang="en-US" sz="2000" dirty="0"/>
              <a:t>response structures </a:t>
            </a:r>
            <a:r>
              <a:rPr lang="en-US" sz="2000" dirty="0" smtClean="0"/>
              <a:t>such </a:t>
            </a:r>
            <a:r>
              <a:rPr lang="en-US" sz="2000" dirty="0"/>
              <a:t>as the Joint Force of the Group of Five of the Sahel (G5 Sahel) and the Multinational Joint Task Force.</a:t>
            </a:r>
            <a:endParaRPr lang="en-US" sz="2000" dirty="0" smtClean="0"/>
          </a:p>
        </p:txBody>
      </p:sp>
      <p:sp>
        <p:nvSpPr>
          <p:cNvPr id="7" name="Retângulo 6"/>
          <p:cNvSpPr/>
          <p:nvPr/>
        </p:nvSpPr>
        <p:spPr>
          <a:xfrm>
            <a:off x="6763512" y="5468112"/>
            <a:ext cx="1801368" cy="1234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7"/>
          <p:cNvSpPr/>
          <p:nvPr/>
        </p:nvSpPr>
        <p:spPr>
          <a:xfrm>
            <a:off x="9572273" y="1141264"/>
            <a:ext cx="1848583" cy="769441"/>
          </a:xfrm>
          <a:prstGeom prst="rect">
            <a:avLst/>
          </a:prstGeom>
        </p:spPr>
        <p:txBody>
          <a:bodyPr wrap="none">
            <a:spAutoFit/>
          </a:bodyPr>
          <a:lstStyle/>
          <a:p>
            <a:r>
              <a:rPr lang="en-US" sz="4400" dirty="0" smtClean="0"/>
              <a:t>AFRICA</a:t>
            </a:r>
            <a:endParaRPr lang="en-US" sz="4400" dirty="0"/>
          </a:p>
        </p:txBody>
      </p:sp>
    </p:spTree>
    <p:extLst>
      <p:ext uri="{BB962C8B-B14F-4D97-AF65-F5344CB8AC3E}">
        <p14:creationId xmlns:p14="http://schemas.microsoft.com/office/powerpoint/2010/main" val="1730435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a:stretch>
            <a:fillRect/>
          </a:stretch>
        </p:blipFill>
        <p:spPr>
          <a:xfrm>
            <a:off x="0" y="-141500"/>
            <a:ext cx="5400040" cy="6999500"/>
          </a:xfrm>
          <a:prstGeom prst="rect">
            <a:avLst/>
          </a:prstGeom>
        </p:spPr>
      </p:pic>
      <p:sp>
        <p:nvSpPr>
          <p:cNvPr id="5" name="CaixaDeTexto 4"/>
          <p:cNvSpPr txBox="1"/>
          <p:nvPr/>
        </p:nvSpPr>
        <p:spPr>
          <a:xfrm>
            <a:off x="5535846" y="5244592"/>
            <a:ext cx="6282266" cy="1384995"/>
          </a:xfrm>
          <a:prstGeom prst="rect">
            <a:avLst/>
          </a:prstGeom>
          <a:solidFill>
            <a:schemeClr val="accent2">
              <a:lumMod val="60000"/>
              <a:lumOff val="40000"/>
            </a:schemeClr>
          </a:solidFill>
        </p:spPr>
        <p:txBody>
          <a:bodyPr wrap="square" rtlCol="0">
            <a:spAutoFit/>
          </a:bodyPr>
          <a:lstStyle/>
          <a:p>
            <a:r>
              <a:rPr lang="en-US" sz="2400" b="1" dirty="0" smtClean="0">
                <a:solidFill>
                  <a:schemeClr val="bg1"/>
                </a:solidFill>
              </a:rPr>
              <a:t>Maria Sousa Galito</a:t>
            </a:r>
          </a:p>
          <a:p>
            <a:r>
              <a:rPr lang="en-US" sz="2000" dirty="0" smtClean="0">
                <a:solidFill>
                  <a:schemeClr val="bg1"/>
                </a:solidFill>
              </a:rPr>
              <a:t>Assistant Professor at the Lusiada University of Lisbon.</a:t>
            </a:r>
          </a:p>
          <a:p>
            <a:r>
              <a:rPr lang="en-US" sz="2000" dirty="0" smtClean="0">
                <a:solidFill>
                  <a:schemeClr val="bg1"/>
                </a:solidFill>
              </a:rPr>
              <a:t>Researcher at the CEJEA of Lusíada University of Lisbon.</a:t>
            </a:r>
          </a:p>
          <a:p>
            <a:r>
              <a:rPr lang="en-US" sz="2000" dirty="0" smtClean="0">
                <a:solidFill>
                  <a:schemeClr val="bg1"/>
                </a:solidFill>
              </a:rPr>
              <a:t>Researcher at the CESA-CSG of ISEG, University of Lisbon.</a:t>
            </a:r>
            <a:endParaRPr lang="en-US" sz="2000" dirty="0">
              <a:solidFill>
                <a:schemeClr val="bg1"/>
              </a:solidFill>
            </a:endParaRPr>
          </a:p>
        </p:txBody>
      </p:sp>
      <p:pic>
        <p:nvPicPr>
          <p:cNvPr id="6" name="Imagem 5"/>
          <p:cNvPicPr>
            <a:picLocks noChangeAspect="1"/>
          </p:cNvPicPr>
          <p:nvPr/>
        </p:nvPicPr>
        <p:blipFill>
          <a:blip r:embed="rId3"/>
          <a:stretch>
            <a:fillRect/>
          </a:stretch>
        </p:blipFill>
        <p:spPr>
          <a:xfrm>
            <a:off x="5565775" y="2025528"/>
            <a:ext cx="1193537" cy="1193537"/>
          </a:xfrm>
          <a:prstGeom prst="rect">
            <a:avLst/>
          </a:prstGeom>
        </p:spPr>
      </p:pic>
      <p:pic>
        <p:nvPicPr>
          <p:cNvPr id="7" name="Imagem 6"/>
          <p:cNvPicPr>
            <a:picLocks noChangeAspect="1"/>
          </p:cNvPicPr>
          <p:nvPr/>
        </p:nvPicPr>
        <p:blipFill>
          <a:blip r:embed="rId4"/>
          <a:stretch>
            <a:fillRect/>
          </a:stretch>
        </p:blipFill>
        <p:spPr>
          <a:xfrm>
            <a:off x="5535846" y="4372861"/>
            <a:ext cx="4037922" cy="871732"/>
          </a:xfrm>
          <a:prstGeom prst="rect">
            <a:avLst/>
          </a:prstGeom>
        </p:spPr>
      </p:pic>
      <p:pic>
        <p:nvPicPr>
          <p:cNvPr id="2050" name="Picture 2" descr="Centro de Estudos Jurídicos, Económicos e Ambientais (CEJ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911" y="3309844"/>
            <a:ext cx="3662961" cy="972237"/>
          </a:xfrm>
          <a:prstGeom prst="rect">
            <a:avLst/>
          </a:prstGeom>
          <a:solidFill>
            <a:schemeClr val="accent2">
              <a:lumMod val="60000"/>
              <a:lumOff val="40000"/>
            </a:schemeClr>
          </a:solidFill>
        </p:spPr>
      </p:pic>
      <p:sp>
        <p:nvSpPr>
          <p:cNvPr id="9" name="Marcador de Posição de Conteúdo 2"/>
          <p:cNvSpPr txBox="1">
            <a:spLocks/>
          </p:cNvSpPr>
          <p:nvPr/>
        </p:nvSpPr>
        <p:spPr>
          <a:xfrm>
            <a:off x="7554807" y="905445"/>
            <a:ext cx="3904488" cy="12708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err="1" smtClean="0">
                <a:solidFill>
                  <a:schemeClr val="accent2"/>
                </a:solidFill>
              </a:rPr>
              <a:t>Muito</a:t>
            </a:r>
            <a:r>
              <a:rPr lang="en-US" sz="3600" b="1" dirty="0" smtClean="0">
                <a:solidFill>
                  <a:schemeClr val="accent2"/>
                </a:solidFill>
              </a:rPr>
              <a:t> </a:t>
            </a:r>
            <a:r>
              <a:rPr lang="en-US" sz="3600" b="1" dirty="0" err="1">
                <a:solidFill>
                  <a:schemeClr val="accent2"/>
                </a:solidFill>
              </a:rPr>
              <a:t>O</a:t>
            </a:r>
            <a:r>
              <a:rPr lang="en-US" sz="3600" b="1" dirty="0" err="1" smtClean="0">
                <a:solidFill>
                  <a:schemeClr val="accent2"/>
                </a:solidFill>
              </a:rPr>
              <a:t>brigada</a:t>
            </a:r>
            <a:r>
              <a:rPr lang="en-US" sz="3600" b="1" dirty="0" smtClean="0">
                <a:solidFill>
                  <a:schemeClr val="accent2"/>
                </a:solidFill>
              </a:rPr>
              <a:t>!</a:t>
            </a:r>
          </a:p>
          <a:p>
            <a:r>
              <a:rPr lang="en-US" sz="3600" b="1" dirty="0" smtClean="0">
                <a:solidFill>
                  <a:schemeClr val="accent2"/>
                </a:solidFill>
              </a:rPr>
              <a:t>Thank You!</a:t>
            </a:r>
            <a:endParaRPr lang="en-US" sz="3600" b="1" dirty="0">
              <a:solidFill>
                <a:schemeClr val="accent2"/>
              </a:solidFill>
            </a:endParaRPr>
          </a:p>
        </p:txBody>
      </p:sp>
    </p:spTree>
    <p:extLst>
      <p:ext uri="{BB962C8B-B14F-4D97-AF65-F5344CB8AC3E}">
        <p14:creationId xmlns:p14="http://schemas.microsoft.com/office/powerpoint/2010/main" val="2450798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44384" y="432881"/>
            <a:ext cx="3709416" cy="1325563"/>
          </a:xfrm>
          <a:solidFill>
            <a:schemeClr val="accent2">
              <a:lumMod val="60000"/>
              <a:lumOff val="40000"/>
            </a:schemeClr>
          </a:solidFill>
        </p:spPr>
        <p:txBody>
          <a:bodyPr>
            <a:normAutofit/>
          </a:bodyPr>
          <a:lstStyle/>
          <a:p>
            <a:r>
              <a:rPr lang="en-US" sz="4000" b="1" dirty="0" smtClean="0"/>
              <a:t>Political Change</a:t>
            </a:r>
            <a:endParaRPr lang="en-US" sz="4000" b="1" dirty="0"/>
          </a:p>
        </p:txBody>
      </p:sp>
      <p:pic>
        <p:nvPicPr>
          <p:cNvPr id="1026" name="Picture 2" descr="https://www.researchgate.net/profile/David-Lane-7/publication/227617553/figure/fig1/AS:282404611739649@1444341914157/Types-of-Political-Change-Putsch-Coup-detat-Revolutionary-Coup-detat_W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28" y="432881"/>
            <a:ext cx="7049897" cy="5827182"/>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299779" y="6360652"/>
            <a:ext cx="9199313" cy="369332"/>
          </a:xfrm>
          <a:prstGeom prst="rect">
            <a:avLst/>
          </a:prstGeom>
        </p:spPr>
        <p:txBody>
          <a:bodyPr wrap="none">
            <a:spAutoFit/>
          </a:bodyPr>
          <a:lstStyle/>
          <a:p>
            <a:r>
              <a:rPr lang="en-US" dirty="0"/>
              <a:t>David Lane, 2008: </a:t>
            </a:r>
            <a:r>
              <a:rPr lang="en-US" sz="1000" dirty="0">
                <a:hlinkClick r:id="rId3"/>
              </a:rPr>
              <a:t>https://www.researchgate.net/publication/227617553_The_Orange_Revolution_%</a:t>
            </a:r>
            <a:r>
              <a:rPr lang="en-US" sz="1000" dirty="0" smtClean="0">
                <a:hlinkClick r:id="rId3"/>
              </a:rPr>
              <a:t>27People%27s_Revolution%27_or_Revolutionary_Coup</a:t>
            </a:r>
            <a:r>
              <a:rPr lang="en-US" sz="1000" dirty="0" smtClean="0"/>
              <a:t> </a:t>
            </a:r>
            <a:endParaRPr lang="en-US" sz="1000" dirty="0"/>
          </a:p>
        </p:txBody>
      </p:sp>
      <p:sp>
        <p:nvSpPr>
          <p:cNvPr id="5" name="Retângulo 4"/>
          <p:cNvSpPr/>
          <p:nvPr/>
        </p:nvSpPr>
        <p:spPr>
          <a:xfrm>
            <a:off x="7534656" y="2607808"/>
            <a:ext cx="3819144" cy="1477328"/>
          </a:xfrm>
          <a:prstGeom prst="rect">
            <a:avLst/>
          </a:prstGeom>
        </p:spPr>
        <p:txBody>
          <a:bodyPr wrap="square">
            <a:spAutoFit/>
          </a:bodyPr>
          <a:lstStyle/>
          <a:p>
            <a:r>
              <a:rPr lang="en-US" dirty="0" smtClean="0"/>
              <a:t>«A </a:t>
            </a:r>
            <a:r>
              <a:rPr lang="en-US" dirty="0"/>
              <a:t>putsch may be defined as a </a:t>
            </a:r>
            <a:r>
              <a:rPr lang="en-US" dirty="0" smtClean="0"/>
              <a:t>sudden illegitimate </a:t>
            </a:r>
            <a:r>
              <a:rPr lang="en-US" dirty="0"/>
              <a:t>overthrow of a ruling elite by another competing elite (for example, </a:t>
            </a:r>
            <a:r>
              <a:rPr lang="en-US" dirty="0" smtClean="0"/>
              <a:t>the installation </a:t>
            </a:r>
            <a:r>
              <a:rPr lang="en-US" dirty="0"/>
              <a:t>of a military regime in place of a political one</a:t>
            </a:r>
            <a:r>
              <a:rPr lang="en-US" dirty="0" smtClean="0"/>
              <a:t>).»</a:t>
            </a:r>
            <a:endParaRPr lang="en-US" dirty="0"/>
          </a:p>
        </p:txBody>
      </p:sp>
      <p:sp>
        <p:nvSpPr>
          <p:cNvPr id="6" name="Retângulo 5"/>
          <p:cNvSpPr/>
          <p:nvPr/>
        </p:nvSpPr>
        <p:spPr>
          <a:xfrm>
            <a:off x="7589520" y="4228738"/>
            <a:ext cx="3819144" cy="2031325"/>
          </a:xfrm>
          <a:prstGeom prst="rect">
            <a:avLst/>
          </a:prstGeom>
        </p:spPr>
        <p:txBody>
          <a:bodyPr wrap="square">
            <a:spAutoFit/>
          </a:bodyPr>
          <a:lstStyle/>
          <a:p>
            <a:r>
              <a:rPr lang="en-US" dirty="0" smtClean="0"/>
              <a:t>«A </a:t>
            </a:r>
            <a:r>
              <a:rPr lang="en-US" i="1" dirty="0" smtClean="0"/>
              <a:t>coup d’état </a:t>
            </a:r>
            <a:r>
              <a:rPr lang="en-US" dirty="0" smtClean="0"/>
              <a:t>is an illegitimate </a:t>
            </a:r>
            <a:r>
              <a:rPr lang="en-US" dirty="0"/>
              <a:t>replacement or renewal of one governing set of personnel by </a:t>
            </a:r>
            <a:r>
              <a:rPr lang="en-US" dirty="0" smtClean="0"/>
              <a:t>another (</a:t>
            </a:r>
            <a:r>
              <a:rPr lang="en-US" dirty="0"/>
              <a:t>e.g. the replacement of a ruling faction of a political party by another from </a:t>
            </a:r>
            <a:r>
              <a:rPr lang="en-US" dirty="0" smtClean="0"/>
              <a:t>that party </a:t>
            </a:r>
            <a:r>
              <a:rPr lang="en-US" dirty="0"/>
              <a:t>or another party</a:t>
            </a:r>
            <a:r>
              <a:rPr lang="en-US" dirty="0" smtClean="0"/>
              <a:t>).» (Lane, 2008: 528-529)</a:t>
            </a:r>
            <a:endParaRPr lang="en-US" dirty="0"/>
          </a:p>
        </p:txBody>
      </p:sp>
      <p:sp>
        <p:nvSpPr>
          <p:cNvPr id="7" name="CaixaDeTexto 6"/>
          <p:cNvSpPr txBox="1"/>
          <p:nvPr/>
        </p:nvSpPr>
        <p:spPr>
          <a:xfrm>
            <a:off x="8118348" y="1926705"/>
            <a:ext cx="2761488" cy="646331"/>
          </a:xfrm>
          <a:prstGeom prst="rect">
            <a:avLst/>
          </a:prstGeom>
          <a:solidFill>
            <a:schemeClr val="accent2">
              <a:lumMod val="20000"/>
              <a:lumOff val="80000"/>
            </a:schemeClr>
          </a:solidFill>
        </p:spPr>
        <p:txBody>
          <a:bodyPr wrap="square" rtlCol="0">
            <a:spAutoFit/>
          </a:bodyPr>
          <a:lstStyle/>
          <a:p>
            <a:r>
              <a:rPr lang="en-US" dirty="0" smtClean="0"/>
              <a:t>Putsch: </a:t>
            </a:r>
            <a:r>
              <a:rPr lang="pt-PT" dirty="0"/>
              <a:t>s</a:t>
            </a:r>
            <a:r>
              <a:rPr lang="pt-PT" dirty="0" smtClean="0"/>
              <a:t>ublevação </a:t>
            </a:r>
            <a:r>
              <a:rPr lang="pt-PT" dirty="0"/>
              <a:t>de um grupo político armado</a:t>
            </a:r>
            <a:endParaRPr lang="en-US" dirty="0"/>
          </a:p>
        </p:txBody>
      </p:sp>
    </p:spTree>
    <p:extLst>
      <p:ext uri="{BB962C8B-B14F-4D97-AF65-F5344CB8AC3E}">
        <p14:creationId xmlns:p14="http://schemas.microsoft.com/office/powerpoint/2010/main" val="2123641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0" y="1507278"/>
            <a:ext cx="4611624" cy="5140410"/>
          </a:xfrm>
        </p:spPr>
        <p:txBody>
          <a:bodyPr>
            <a:noAutofit/>
          </a:bodyPr>
          <a:lstStyle/>
          <a:p>
            <a:pPr>
              <a:lnSpc>
                <a:spcPct val="110000"/>
              </a:lnSpc>
              <a:spcBef>
                <a:spcPts val="0"/>
              </a:spcBef>
            </a:pPr>
            <a:r>
              <a:rPr lang="en-US" sz="2000" dirty="0" smtClean="0"/>
              <a:t>Foreign Government’s violent overthrow.</a:t>
            </a:r>
          </a:p>
          <a:p>
            <a:pPr>
              <a:lnSpc>
                <a:spcPct val="110000"/>
              </a:lnSpc>
              <a:spcBef>
                <a:spcPts val="0"/>
              </a:spcBef>
            </a:pPr>
            <a:r>
              <a:rPr lang="en-US" sz="2000" dirty="0" smtClean="0"/>
              <a:t>The </a:t>
            </a:r>
            <a:r>
              <a:rPr lang="en-US" sz="2000" dirty="0"/>
              <a:t>noun </a:t>
            </a:r>
            <a:r>
              <a:rPr lang="en-US" sz="2000" i="1" dirty="0"/>
              <a:t>coup </a:t>
            </a:r>
            <a:r>
              <a:rPr lang="en-US" sz="2000" i="1" dirty="0" err="1"/>
              <a:t>d'etat</a:t>
            </a:r>
            <a:r>
              <a:rPr lang="en-US" sz="2000" dirty="0"/>
              <a:t> is useful for talking about revolutionary uprisings or military takeovers that result in a country's government changing hands very suddenly. </a:t>
            </a:r>
            <a:endParaRPr lang="en-US" sz="2000" dirty="0" smtClean="0"/>
          </a:p>
          <a:p>
            <a:pPr>
              <a:lnSpc>
                <a:spcPct val="110000"/>
              </a:lnSpc>
              <a:spcBef>
                <a:spcPts val="0"/>
              </a:spcBef>
            </a:pPr>
            <a:r>
              <a:rPr lang="en-US" sz="2000" dirty="0" smtClean="0"/>
              <a:t>In English, the </a:t>
            </a:r>
            <a:r>
              <a:rPr lang="en-US" sz="2000" dirty="0"/>
              <a:t>term is often </a:t>
            </a:r>
            <a:r>
              <a:rPr lang="en-US" sz="2000" i="1" dirty="0" smtClean="0"/>
              <a:t>coup </a:t>
            </a:r>
            <a:r>
              <a:rPr lang="en-US" sz="2000" i="1" dirty="0" err="1" smtClean="0"/>
              <a:t>d'etat</a:t>
            </a:r>
            <a:r>
              <a:rPr lang="en-US" sz="2000" i="1" dirty="0" smtClean="0"/>
              <a:t> </a:t>
            </a:r>
            <a:r>
              <a:rPr lang="en-US" sz="2000" dirty="0" smtClean="0"/>
              <a:t>shortened </a:t>
            </a:r>
            <a:r>
              <a:rPr lang="en-US" sz="2000" dirty="0"/>
              <a:t>to just </a:t>
            </a:r>
            <a:r>
              <a:rPr lang="en-US" sz="2000" i="1" dirty="0"/>
              <a:t>coup</a:t>
            </a:r>
            <a:r>
              <a:rPr lang="en-US" sz="2000" dirty="0"/>
              <a:t>, and it has been used in English since the late 1700s. </a:t>
            </a:r>
            <a:endParaRPr lang="en-US" sz="2000" dirty="0" smtClean="0"/>
          </a:p>
          <a:p>
            <a:pPr>
              <a:lnSpc>
                <a:spcPct val="110000"/>
              </a:lnSpc>
              <a:spcBef>
                <a:spcPts val="0"/>
              </a:spcBef>
            </a:pPr>
            <a:r>
              <a:rPr lang="en-US" sz="2000" i="1" dirty="0" smtClean="0"/>
              <a:t>Coup </a:t>
            </a:r>
            <a:r>
              <a:rPr lang="en-US" sz="2000" i="1" dirty="0" err="1"/>
              <a:t>d'etat</a:t>
            </a:r>
            <a:r>
              <a:rPr lang="en-US" sz="2000" dirty="0"/>
              <a:t> means </a:t>
            </a:r>
            <a:r>
              <a:rPr lang="en-US" sz="2000" dirty="0" smtClean="0"/>
              <a:t>strike </a:t>
            </a:r>
            <a:r>
              <a:rPr lang="en-US" sz="2000" dirty="0"/>
              <a:t>against the </a:t>
            </a:r>
            <a:r>
              <a:rPr lang="en-US" sz="2000" dirty="0" smtClean="0"/>
              <a:t>state</a:t>
            </a:r>
            <a:r>
              <a:rPr lang="en-US" sz="2000" dirty="0"/>
              <a:t>. </a:t>
            </a:r>
            <a:endParaRPr lang="en-US" sz="2000" dirty="0" smtClean="0"/>
          </a:p>
          <a:p>
            <a:pPr>
              <a:lnSpc>
                <a:spcPct val="110000"/>
              </a:lnSpc>
              <a:spcBef>
                <a:spcPts val="0"/>
              </a:spcBef>
            </a:pPr>
            <a:r>
              <a:rPr lang="en-US" sz="2000" dirty="0" smtClean="0"/>
              <a:t>Most likely causes of a coup d’état? </a:t>
            </a:r>
          </a:p>
          <a:p>
            <a:pPr lvl="1">
              <a:lnSpc>
                <a:spcPct val="110000"/>
              </a:lnSpc>
              <a:spcBef>
                <a:spcPts val="0"/>
              </a:spcBef>
            </a:pPr>
            <a:r>
              <a:rPr lang="en-US" sz="2000" dirty="0" smtClean="0"/>
              <a:t>An oppressive ruler or an unfair Government.</a:t>
            </a:r>
          </a:p>
        </p:txBody>
      </p:sp>
      <p:sp>
        <p:nvSpPr>
          <p:cNvPr id="4"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Coup d’état </a:t>
            </a:r>
            <a:endParaRPr lang="en-US" dirty="0"/>
          </a:p>
        </p:txBody>
      </p:sp>
      <p:pic>
        <p:nvPicPr>
          <p:cNvPr id="6" name="Imagem 5"/>
          <p:cNvPicPr>
            <a:picLocks noChangeAspect="1"/>
          </p:cNvPicPr>
          <p:nvPr/>
        </p:nvPicPr>
        <p:blipFill>
          <a:blip r:embed="rId2"/>
          <a:stretch>
            <a:fillRect/>
          </a:stretch>
        </p:blipFill>
        <p:spPr>
          <a:xfrm>
            <a:off x="5580991" y="1690158"/>
            <a:ext cx="5772810" cy="4363170"/>
          </a:xfrm>
          <a:prstGeom prst="rect">
            <a:avLst/>
          </a:prstGeom>
        </p:spPr>
      </p:pic>
    </p:spTree>
    <p:extLst>
      <p:ext uri="{BB962C8B-B14F-4D97-AF65-F5344CB8AC3E}">
        <p14:creationId xmlns:p14="http://schemas.microsoft.com/office/powerpoint/2010/main" val="224428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201" y="1825625"/>
            <a:ext cx="7289800" cy="2255308"/>
          </a:xfrm>
        </p:spPr>
        <p:txBody>
          <a:bodyPr>
            <a:normAutofit/>
          </a:bodyPr>
          <a:lstStyle/>
          <a:p>
            <a:r>
              <a:rPr lang="en-US" sz="2000" dirty="0" smtClean="0"/>
              <a:t>«The primary purpose of a military is to protect the state from external threats. To achieve that purpose, the state must endow the military with the means to use coercive power via military equipment and personnel. </a:t>
            </a:r>
            <a:r>
              <a:rPr lang="en-US" sz="2000" b="1" dirty="0" smtClean="0"/>
              <a:t>This ability to use coercive force, though necessary to defend the nation against threats, creates the danger that the military will turn its weapons on the very regime that empowered its existence.</a:t>
            </a:r>
            <a:r>
              <a:rPr lang="en-US" sz="2000" dirty="0" smtClean="0"/>
              <a:t>» (</a:t>
            </a:r>
            <a:r>
              <a:rPr lang="en-US" sz="2000" dirty="0" err="1" smtClean="0"/>
              <a:t>Ozan</a:t>
            </a:r>
            <a:r>
              <a:rPr lang="en-US" sz="2000" dirty="0" smtClean="0"/>
              <a:t> </a:t>
            </a:r>
            <a:r>
              <a:rPr lang="en-US" sz="2000" dirty="0" err="1" smtClean="0"/>
              <a:t>Varol</a:t>
            </a:r>
            <a:r>
              <a:rPr lang="en-US" sz="2000" dirty="0" smtClean="0"/>
              <a:t>, 2012: 295)</a:t>
            </a:r>
            <a:endParaRPr lang="en-US" sz="2000" dirty="0"/>
          </a:p>
        </p:txBody>
      </p:sp>
      <p:sp>
        <p:nvSpPr>
          <p:cNvPr id="4" name="Título 1"/>
          <p:cNvSpPr>
            <a:spLocks noGrp="1"/>
          </p:cNvSpPr>
          <p:nvPr>
            <p:ph type="title"/>
          </p:nvPr>
        </p:nvSpPr>
        <p:spPr>
          <a:xfrm>
            <a:off x="838200" y="383414"/>
            <a:ext cx="10515600" cy="938742"/>
          </a:xfrm>
          <a:solidFill>
            <a:schemeClr val="accent2">
              <a:lumMod val="60000"/>
              <a:lumOff val="40000"/>
            </a:schemeClr>
          </a:solidFill>
        </p:spPr>
        <p:txBody>
          <a:bodyPr/>
          <a:lstStyle/>
          <a:p>
            <a:r>
              <a:rPr lang="en-US" dirty="0" smtClean="0"/>
              <a:t>Military Coups</a:t>
            </a:r>
            <a:endParaRPr lang="en-US" dirty="0"/>
          </a:p>
        </p:txBody>
      </p:sp>
      <p:sp>
        <p:nvSpPr>
          <p:cNvPr id="5" name="Retângulo 4"/>
          <p:cNvSpPr/>
          <p:nvPr/>
        </p:nvSpPr>
        <p:spPr>
          <a:xfrm>
            <a:off x="1112097" y="3908485"/>
            <a:ext cx="6643370" cy="584775"/>
          </a:xfrm>
          <a:prstGeom prst="rect">
            <a:avLst/>
          </a:prstGeom>
        </p:spPr>
        <p:txBody>
          <a:bodyPr wrap="square">
            <a:spAutoFit/>
          </a:bodyPr>
          <a:lstStyle/>
          <a:p>
            <a:r>
              <a:rPr lang="en-US" sz="1600" dirty="0" smtClean="0"/>
              <a:t>Harvard International Law Journal, vol. 53:</a:t>
            </a:r>
          </a:p>
          <a:p>
            <a:r>
              <a:rPr lang="en-US" sz="1600" dirty="0" smtClean="0"/>
              <a:t> </a:t>
            </a:r>
            <a:r>
              <a:rPr lang="en-US" sz="1600" dirty="0" smtClean="0">
                <a:hlinkClick r:id="rId2"/>
              </a:rPr>
              <a:t>https://harvardilj.org/wp-content/uploads/sites/15/2012/10/HLI203.pdf</a:t>
            </a:r>
            <a:r>
              <a:rPr lang="en-US" sz="1600" dirty="0" smtClean="0"/>
              <a:t> </a:t>
            </a:r>
            <a:endParaRPr lang="en-US" sz="1600" dirty="0"/>
          </a:p>
        </p:txBody>
      </p:sp>
      <p:sp>
        <p:nvSpPr>
          <p:cNvPr id="6" name="Retângulo 5"/>
          <p:cNvSpPr/>
          <p:nvPr/>
        </p:nvSpPr>
        <p:spPr>
          <a:xfrm>
            <a:off x="838200" y="4867870"/>
            <a:ext cx="7611533" cy="707886"/>
          </a:xfrm>
          <a:prstGeom prst="rect">
            <a:avLst/>
          </a:prstGeom>
        </p:spPr>
        <p:txBody>
          <a:bodyPr wrap="square">
            <a:spAutoFit/>
          </a:bodyPr>
          <a:lstStyle/>
          <a:p>
            <a:pPr marL="285750" indent="-285750">
              <a:buFont typeface="Arial" panose="020B0604020202020204" pitchFamily="34" charset="0"/>
              <a:buChar char="•"/>
            </a:pPr>
            <a:r>
              <a:rPr lang="en-US" sz="2000" dirty="0"/>
              <a:t>While popular uprisings are people-led, coup’s success is often determined by the decision taken by the military.</a:t>
            </a:r>
          </a:p>
        </p:txBody>
      </p:sp>
      <p:pic>
        <p:nvPicPr>
          <p:cNvPr id="9220" name="Picture 4" descr="Military or not ? By Damien Glez | Politics Cartoon | TOONP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642" y="1699683"/>
            <a:ext cx="34861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93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838199" y="1383587"/>
            <a:ext cx="10901341" cy="3288997"/>
          </a:xfrm>
        </p:spPr>
        <p:txBody>
          <a:bodyPr>
            <a:normAutofit/>
          </a:bodyPr>
          <a:lstStyle/>
          <a:p>
            <a:pPr marL="0" indent="0">
              <a:lnSpc>
                <a:spcPct val="110000"/>
              </a:lnSpc>
              <a:spcBef>
                <a:spcPts val="0"/>
              </a:spcBef>
              <a:buNone/>
            </a:pPr>
            <a:r>
              <a:rPr lang="en-US" sz="2000" b="1" dirty="0" smtClean="0"/>
              <a:t>Democratic military coups </a:t>
            </a:r>
            <a:r>
              <a:rPr lang="en-US" sz="2000" dirty="0" smtClean="0"/>
              <a:t>commonly feature seven attributes (</a:t>
            </a:r>
            <a:r>
              <a:rPr lang="en-US" sz="2000" dirty="0" err="1" smtClean="0"/>
              <a:t>Ozan</a:t>
            </a:r>
            <a:r>
              <a:rPr lang="en-US" sz="2000" dirty="0" smtClean="0"/>
              <a:t> </a:t>
            </a:r>
            <a:r>
              <a:rPr lang="en-US" sz="2000" dirty="0" err="1" smtClean="0"/>
              <a:t>Varol</a:t>
            </a:r>
            <a:r>
              <a:rPr lang="en-US" sz="2000" dirty="0" smtClean="0"/>
              <a:t>, 2012: 295): </a:t>
            </a:r>
          </a:p>
          <a:p>
            <a:pPr marL="457200" indent="-457200">
              <a:lnSpc>
                <a:spcPct val="110000"/>
              </a:lnSpc>
              <a:spcBef>
                <a:spcPts val="0"/>
              </a:spcBef>
              <a:buFont typeface="+mj-lt"/>
              <a:buAutoNum type="arabicPeriod"/>
            </a:pPr>
            <a:r>
              <a:rPr lang="en-US" sz="2000" dirty="0"/>
              <a:t>T</a:t>
            </a:r>
            <a:r>
              <a:rPr lang="en-US" sz="2000" dirty="0" smtClean="0"/>
              <a:t>he military coup is staged against an authoritarian or totalitarian regime; </a:t>
            </a:r>
          </a:p>
          <a:p>
            <a:pPr marL="457200" indent="-457200">
              <a:lnSpc>
                <a:spcPct val="110000"/>
              </a:lnSpc>
              <a:spcBef>
                <a:spcPts val="0"/>
              </a:spcBef>
              <a:buFont typeface="+mj-lt"/>
              <a:buAutoNum type="arabicPeriod"/>
            </a:pPr>
            <a:r>
              <a:rPr lang="en-US" sz="2000" dirty="0"/>
              <a:t>T</a:t>
            </a:r>
            <a:r>
              <a:rPr lang="en-US" sz="2000" dirty="0" smtClean="0"/>
              <a:t>he military responds to popular opposition against that regime; </a:t>
            </a:r>
          </a:p>
          <a:p>
            <a:pPr marL="457200" indent="-457200">
              <a:lnSpc>
                <a:spcPct val="110000"/>
              </a:lnSpc>
              <a:spcBef>
                <a:spcPts val="0"/>
              </a:spcBef>
              <a:buFont typeface="+mj-lt"/>
              <a:buAutoNum type="arabicPeriod"/>
            </a:pPr>
            <a:r>
              <a:rPr lang="en-US" sz="2000" dirty="0"/>
              <a:t>T</a:t>
            </a:r>
            <a:r>
              <a:rPr lang="en-US" sz="2000" dirty="0" smtClean="0"/>
              <a:t>he authoritarian or totalitarian leader refuses to step down in response to the popular opposition; </a:t>
            </a:r>
          </a:p>
          <a:p>
            <a:pPr marL="457200" indent="-457200">
              <a:lnSpc>
                <a:spcPct val="110000"/>
              </a:lnSpc>
              <a:spcBef>
                <a:spcPts val="0"/>
              </a:spcBef>
              <a:buFont typeface="+mj-lt"/>
              <a:buAutoNum type="arabicPeriod"/>
            </a:pPr>
            <a:r>
              <a:rPr lang="en-US" sz="2000" dirty="0"/>
              <a:t>T</a:t>
            </a:r>
            <a:r>
              <a:rPr lang="en-US" sz="2000" dirty="0" smtClean="0"/>
              <a:t>he coup is staged by a military that is highly respected within the nation, ordinarily because of mandatory conscription; </a:t>
            </a:r>
          </a:p>
          <a:p>
            <a:pPr marL="457200" indent="-457200">
              <a:lnSpc>
                <a:spcPct val="110000"/>
              </a:lnSpc>
              <a:spcBef>
                <a:spcPts val="0"/>
              </a:spcBef>
              <a:buFont typeface="+mj-lt"/>
              <a:buAutoNum type="arabicPeriod"/>
            </a:pPr>
            <a:r>
              <a:rPr lang="en-US" sz="2000" dirty="0"/>
              <a:t>T</a:t>
            </a:r>
            <a:r>
              <a:rPr lang="en-US" sz="2000" dirty="0" smtClean="0"/>
              <a:t>he military executes the coup to overthrow the authoritarian or totalitarian regime; </a:t>
            </a:r>
          </a:p>
          <a:p>
            <a:pPr marL="457200" indent="-457200">
              <a:lnSpc>
                <a:spcPct val="110000"/>
              </a:lnSpc>
              <a:spcBef>
                <a:spcPts val="0"/>
              </a:spcBef>
              <a:buFont typeface="+mj-lt"/>
              <a:buAutoNum type="arabicPeriod"/>
            </a:pPr>
            <a:r>
              <a:rPr lang="en-US" sz="2000" dirty="0"/>
              <a:t>T</a:t>
            </a:r>
            <a:r>
              <a:rPr lang="en-US" sz="2000" dirty="0" smtClean="0"/>
              <a:t>he military facilitates free and fair elections within a short span of time; </a:t>
            </a:r>
          </a:p>
          <a:p>
            <a:pPr marL="457200" indent="-457200">
              <a:lnSpc>
                <a:spcPct val="110000"/>
              </a:lnSpc>
              <a:spcBef>
                <a:spcPts val="0"/>
              </a:spcBef>
              <a:buFont typeface="+mj-lt"/>
              <a:buAutoNum type="arabicPeriod"/>
            </a:pPr>
            <a:r>
              <a:rPr lang="en-US" sz="2000" dirty="0"/>
              <a:t>T</a:t>
            </a:r>
            <a:r>
              <a:rPr lang="en-US" sz="2000" dirty="0" smtClean="0"/>
              <a:t>he coup ends with the transfer of power to democratically elected leaders.</a:t>
            </a:r>
          </a:p>
        </p:txBody>
      </p:sp>
      <p:sp>
        <p:nvSpPr>
          <p:cNvPr id="5" name="Retângulo 4"/>
          <p:cNvSpPr/>
          <p:nvPr/>
        </p:nvSpPr>
        <p:spPr>
          <a:xfrm>
            <a:off x="1356697" y="4604450"/>
            <a:ext cx="10382843" cy="1323439"/>
          </a:xfrm>
          <a:prstGeom prst="rect">
            <a:avLst/>
          </a:prstGeom>
        </p:spPr>
        <p:txBody>
          <a:bodyPr wrap="square">
            <a:spAutoFit/>
          </a:bodyPr>
          <a:lstStyle/>
          <a:p>
            <a:r>
              <a:rPr lang="en-US" sz="2000" b="1" dirty="0"/>
              <a:t>But </a:t>
            </a:r>
          </a:p>
          <a:p>
            <a:pPr marL="285750" indent="-285750">
              <a:buFont typeface="Arial" panose="020B0604020202020204" pitchFamily="34" charset="0"/>
              <a:buChar char="•"/>
            </a:pPr>
            <a:r>
              <a:rPr lang="en-US" sz="2000" dirty="0" smtClean="0"/>
              <a:t>They </a:t>
            </a:r>
            <a:r>
              <a:rPr lang="en-US" sz="2000" dirty="0"/>
              <a:t>may be staged against a democratically elected </a:t>
            </a:r>
            <a:r>
              <a:rPr lang="en-US" sz="2000" dirty="0" smtClean="0"/>
              <a:t>government (not </a:t>
            </a:r>
            <a:r>
              <a:rPr lang="en-US" sz="2000" dirty="0"/>
              <a:t>an authoritarian or totalitarian </a:t>
            </a:r>
            <a:r>
              <a:rPr lang="en-US" sz="2000" dirty="0" smtClean="0"/>
              <a:t>regime);</a:t>
            </a:r>
          </a:p>
          <a:p>
            <a:pPr marL="285750" indent="-285750">
              <a:buFont typeface="Arial" panose="020B0604020202020204" pitchFamily="34" charset="0"/>
              <a:buChar char="•"/>
            </a:pPr>
            <a:r>
              <a:rPr lang="en-US" sz="2000" dirty="0"/>
              <a:t>T</a:t>
            </a:r>
            <a:r>
              <a:rPr lang="en-US" sz="2000" dirty="0" smtClean="0"/>
              <a:t>hey may result </a:t>
            </a:r>
            <a:r>
              <a:rPr lang="en-US" sz="2000" dirty="0"/>
              <a:t>in a </a:t>
            </a:r>
            <a:r>
              <a:rPr lang="en-US" sz="2000" dirty="0" smtClean="0"/>
              <a:t>dictatorship (not </a:t>
            </a:r>
            <a:r>
              <a:rPr lang="en-US" sz="2000" dirty="0"/>
              <a:t>in free and fair </a:t>
            </a:r>
            <a:r>
              <a:rPr lang="en-US" sz="2000" dirty="0" smtClean="0"/>
              <a:t>elections).</a:t>
            </a:r>
            <a:endParaRPr lang="en-US" sz="2000" dirty="0"/>
          </a:p>
        </p:txBody>
      </p:sp>
      <p:sp>
        <p:nvSpPr>
          <p:cNvPr id="6"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Military Coups</a:t>
            </a:r>
            <a:endParaRPr lang="en-US" dirty="0"/>
          </a:p>
        </p:txBody>
      </p:sp>
      <p:sp>
        <p:nvSpPr>
          <p:cNvPr id="7" name="Retângulo 6"/>
          <p:cNvSpPr/>
          <p:nvPr/>
        </p:nvSpPr>
        <p:spPr>
          <a:xfrm>
            <a:off x="1385994" y="6165632"/>
            <a:ext cx="9967806" cy="344895"/>
          </a:xfrm>
          <a:prstGeom prst="rect">
            <a:avLst/>
          </a:prstGeom>
        </p:spPr>
        <p:txBody>
          <a:bodyPr wrap="square">
            <a:spAutoFit/>
          </a:bodyPr>
          <a:lstStyle/>
          <a:p>
            <a:r>
              <a:rPr lang="en-US" sz="1600" dirty="0" smtClean="0"/>
              <a:t>Harvard International Law Journal, vol. 53: </a:t>
            </a:r>
            <a:r>
              <a:rPr lang="en-US" sz="1600" dirty="0" smtClean="0">
                <a:hlinkClick r:id="rId2"/>
              </a:rPr>
              <a:t>https://harvardilj.org/wp-content/uploads/sites/15/2012/10/HLI203.pdf</a:t>
            </a:r>
            <a:r>
              <a:rPr lang="en-US" sz="1600" dirty="0" smtClean="0"/>
              <a:t> </a:t>
            </a:r>
            <a:endParaRPr lang="en-US" sz="1600" dirty="0"/>
          </a:p>
        </p:txBody>
      </p:sp>
    </p:spTree>
    <p:extLst>
      <p:ext uri="{BB962C8B-B14F-4D97-AF65-F5344CB8AC3E}">
        <p14:creationId xmlns:p14="http://schemas.microsoft.com/office/powerpoint/2010/main" val="2486890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w wave of military coup in Afr By Popa | Politics Cartoon | TOONP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847" y="2493347"/>
            <a:ext cx="4954694" cy="3710555"/>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ção de Conteúdo 2"/>
          <p:cNvSpPr>
            <a:spLocks noGrp="1"/>
          </p:cNvSpPr>
          <p:nvPr>
            <p:ph idx="1"/>
          </p:nvPr>
        </p:nvSpPr>
        <p:spPr>
          <a:xfrm>
            <a:off x="838200" y="1542026"/>
            <a:ext cx="7674864" cy="2374597"/>
          </a:xfrm>
        </p:spPr>
        <p:txBody>
          <a:bodyPr>
            <a:normAutofit/>
          </a:bodyPr>
          <a:lstStyle/>
          <a:p>
            <a:pPr marL="0" indent="0">
              <a:lnSpc>
                <a:spcPct val="110000"/>
              </a:lnSpc>
              <a:spcBef>
                <a:spcPts val="0"/>
              </a:spcBef>
              <a:buNone/>
            </a:pPr>
            <a:r>
              <a:rPr lang="en-US" sz="2000" b="1" dirty="0" smtClean="0"/>
              <a:t>Following the Democratic military coups </a:t>
            </a:r>
            <a:r>
              <a:rPr lang="en-US" sz="2000" dirty="0" smtClean="0"/>
              <a:t>(</a:t>
            </a:r>
            <a:r>
              <a:rPr lang="en-US" sz="2000" dirty="0" err="1" smtClean="0"/>
              <a:t>Ozan</a:t>
            </a:r>
            <a:r>
              <a:rPr lang="en-US" sz="2000" dirty="0" smtClean="0"/>
              <a:t> </a:t>
            </a:r>
            <a:r>
              <a:rPr lang="en-US" sz="2000" dirty="0" err="1" smtClean="0"/>
              <a:t>Varol</a:t>
            </a:r>
            <a:r>
              <a:rPr lang="en-US" sz="2000" dirty="0" smtClean="0"/>
              <a:t>, 2012: 295): </a:t>
            </a:r>
          </a:p>
          <a:p>
            <a:pPr marL="457200" indent="-457200">
              <a:lnSpc>
                <a:spcPct val="110000"/>
              </a:lnSpc>
              <a:spcBef>
                <a:spcPts val="0"/>
              </a:spcBef>
              <a:buFont typeface="+mj-lt"/>
              <a:buAutoNum type="arabicPeriod"/>
            </a:pPr>
            <a:r>
              <a:rPr lang="en-US" sz="2000" dirty="0" smtClean="0"/>
              <a:t>The military temporarily governs the nation as part of an interim government until democratic elections of civilian leaders take place. </a:t>
            </a:r>
          </a:p>
          <a:p>
            <a:pPr marL="457200" indent="-457200">
              <a:lnSpc>
                <a:spcPct val="110000"/>
              </a:lnSpc>
              <a:spcBef>
                <a:spcPts val="0"/>
              </a:spcBef>
              <a:buFont typeface="+mj-lt"/>
              <a:buAutoNum type="arabicPeriod"/>
            </a:pPr>
            <a:r>
              <a:rPr lang="en-US" sz="2000" dirty="0" smtClean="0"/>
              <a:t>During that democratic transition process, which typically lasts for one to two years, the military must oversee a number of housekeeping tasks to transition the nation to a Democracy. </a:t>
            </a:r>
          </a:p>
        </p:txBody>
      </p:sp>
      <p:sp>
        <p:nvSpPr>
          <p:cNvPr id="5" name="Retângulo 4"/>
          <p:cNvSpPr/>
          <p:nvPr/>
        </p:nvSpPr>
        <p:spPr>
          <a:xfrm>
            <a:off x="1149095" y="3749040"/>
            <a:ext cx="5635752" cy="2246769"/>
          </a:xfrm>
          <a:prstGeom prst="rect">
            <a:avLst/>
          </a:prstGeom>
        </p:spPr>
        <p:txBody>
          <a:bodyPr wrap="square">
            <a:spAutoFit/>
          </a:bodyPr>
          <a:lstStyle/>
          <a:p>
            <a:r>
              <a:rPr lang="en-US" sz="2000" b="1" dirty="0"/>
              <a:t>But </a:t>
            </a:r>
            <a:endParaRPr lang="en-US" sz="2000" b="1" dirty="0" smtClean="0"/>
          </a:p>
          <a:p>
            <a:pPr marL="342900" indent="-342900">
              <a:buFont typeface="Arial" panose="020B0604020202020204" pitchFamily="34" charset="0"/>
              <a:buChar char="•"/>
            </a:pPr>
            <a:r>
              <a:rPr lang="en-US" sz="2000" dirty="0" smtClean="0"/>
              <a:t>Before the end of Cold War “the vast majority of coups do not fit within the democratic coup framework”;</a:t>
            </a:r>
          </a:p>
          <a:p>
            <a:pPr marL="342900" indent="-342900">
              <a:buFont typeface="Arial" panose="020B0604020202020204" pitchFamily="34" charset="0"/>
              <a:buChar char="•"/>
            </a:pPr>
            <a:r>
              <a:rPr lang="en-US" sz="2000" dirty="0" smtClean="0"/>
              <a:t>«According to a recent empirical study, in the post-Cold War era, 74% of coups were followed by democratic elections within 5 years.»</a:t>
            </a:r>
            <a:endParaRPr lang="en-US" sz="2000" b="1" dirty="0"/>
          </a:p>
        </p:txBody>
      </p:sp>
      <p:sp>
        <p:nvSpPr>
          <p:cNvPr id="6" name="Título 1"/>
          <p:cNvSpPr>
            <a:spLocks noGrp="1"/>
          </p:cNvSpPr>
          <p:nvPr>
            <p:ph type="title"/>
          </p:nvPr>
        </p:nvSpPr>
        <p:spPr>
          <a:xfrm>
            <a:off x="838200" y="365126"/>
            <a:ext cx="10515600" cy="938742"/>
          </a:xfrm>
          <a:solidFill>
            <a:schemeClr val="accent2">
              <a:lumMod val="60000"/>
              <a:lumOff val="40000"/>
            </a:schemeClr>
          </a:solidFill>
        </p:spPr>
        <p:txBody>
          <a:bodyPr/>
          <a:lstStyle/>
          <a:p>
            <a:r>
              <a:rPr lang="en-US" dirty="0" smtClean="0"/>
              <a:t>Military Coups</a:t>
            </a:r>
            <a:endParaRPr lang="en-US" dirty="0"/>
          </a:p>
        </p:txBody>
      </p:sp>
      <p:sp>
        <p:nvSpPr>
          <p:cNvPr id="7" name="Retângulo 6"/>
          <p:cNvSpPr/>
          <p:nvPr/>
        </p:nvSpPr>
        <p:spPr>
          <a:xfrm>
            <a:off x="1458637" y="6247929"/>
            <a:ext cx="10280904" cy="338554"/>
          </a:xfrm>
          <a:prstGeom prst="rect">
            <a:avLst/>
          </a:prstGeom>
        </p:spPr>
        <p:txBody>
          <a:bodyPr wrap="square">
            <a:spAutoFit/>
          </a:bodyPr>
          <a:lstStyle/>
          <a:p>
            <a:r>
              <a:rPr lang="en-US" sz="1600" dirty="0" smtClean="0"/>
              <a:t>Harvard International Law Journal, vol. 53: </a:t>
            </a:r>
            <a:r>
              <a:rPr lang="en-US" sz="1600" dirty="0" smtClean="0">
                <a:hlinkClick r:id="rId3"/>
              </a:rPr>
              <a:t>https://harvardilj.org/wp-content/uploads/sites/15/2012/10/HLI203.pdf</a:t>
            </a:r>
            <a:r>
              <a:rPr lang="en-US" sz="1600" dirty="0" smtClean="0"/>
              <a:t> </a:t>
            </a:r>
            <a:endParaRPr lang="en-US" sz="1600" dirty="0"/>
          </a:p>
        </p:txBody>
      </p:sp>
    </p:spTree>
    <p:extLst>
      <p:ext uri="{BB962C8B-B14F-4D97-AF65-F5344CB8AC3E}">
        <p14:creationId xmlns:p14="http://schemas.microsoft.com/office/powerpoint/2010/main" val="1417435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1128" r="875"/>
          <a:stretch/>
        </p:blipFill>
        <p:spPr>
          <a:xfrm>
            <a:off x="6277480" y="1517904"/>
            <a:ext cx="5897797" cy="4666900"/>
          </a:xfrm>
          <a:prstGeom prst="rect">
            <a:avLst/>
          </a:prstGeom>
        </p:spPr>
      </p:pic>
      <p:pic>
        <p:nvPicPr>
          <p:cNvPr id="3" name="Imagem 2"/>
          <p:cNvPicPr>
            <a:picLocks noChangeAspect="1"/>
          </p:cNvPicPr>
          <p:nvPr/>
        </p:nvPicPr>
        <p:blipFill>
          <a:blip r:embed="rId3"/>
          <a:stretch>
            <a:fillRect/>
          </a:stretch>
        </p:blipFill>
        <p:spPr>
          <a:xfrm>
            <a:off x="6260758" y="6172200"/>
            <a:ext cx="5931242" cy="685800"/>
          </a:xfrm>
          <a:prstGeom prst="rect">
            <a:avLst/>
          </a:prstGeom>
        </p:spPr>
      </p:pic>
      <p:sp>
        <p:nvSpPr>
          <p:cNvPr id="8" name="Retângulo 7"/>
          <p:cNvSpPr/>
          <p:nvPr/>
        </p:nvSpPr>
        <p:spPr>
          <a:xfrm rot="16200000">
            <a:off x="3810579" y="4424543"/>
            <a:ext cx="4621882" cy="245033"/>
          </a:xfrm>
          <a:prstGeom prst="rect">
            <a:avLst/>
          </a:prstGeom>
        </p:spPr>
        <p:txBody>
          <a:bodyPr wrap="square">
            <a:spAutoFit/>
          </a:bodyPr>
          <a:lstStyle/>
          <a:p>
            <a:r>
              <a:rPr lang="en-US" sz="1000" dirty="0" smtClean="0">
                <a:hlinkClick r:id="rId4"/>
              </a:rPr>
              <a:t>https://www.thoughtco.com/chronological-list-of-african-independence-4070467</a:t>
            </a:r>
            <a:r>
              <a:rPr lang="en-US" sz="1000" dirty="0" smtClean="0"/>
              <a:t> </a:t>
            </a:r>
            <a:endParaRPr lang="en-US" sz="1000" dirty="0"/>
          </a:p>
        </p:txBody>
      </p:sp>
      <p:pic>
        <p:nvPicPr>
          <p:cNvPr id="4" name="Imagem 3"/>
          <p:cNvPicPr>
            <a:picLocks noChangeAspect="1"/>
          </p:cNvPicPr>
          <p:nvPr/>
        </p:nvPicPr>
        <p:blipFill>
          <a:blip r:embed="rId5"/>
          <a:stretch>
            <a:fillRect/>
          </a:stretch>
        </p:blipFill>
        <p:spPr>
          <a:xfrm>
            <a:off x="281481" y="112818"/>
            <a:ext cx="5717522" cy="6662886"/>
          </a:xfrm>
          <a:prstGeom prst="rect">
            <a:avLst/>
          </a:prstGeom>
        </p:spPr>
      </p:pic>
      <p:sp>
        <p:nvSpPr>
          <p:cNvPr id="5" name="Retângulo 4"/>
          <p:cNvSpPr/>
          <p:nvPr/>
        </p:nvSpPr>
        <p:spPr>
          <a:xfrm rot="16200000">
            <a:off x="-2906351" y="3686890"/>
            <a:ext cx="6096000" cy="246221"/>
          </a:xfrm>
          <a:prstGeom prst="rect">
            <a:avLst/>
          </a:prstGeom>
        </p:spPr>
        <p:txBody>
          <a:bodyPr>
            <a:spAutoFit/>
          </a:bodyPr>
          <a:lstStyle/>
          <a:p>
            <a:r>
              <a:rPr lang="en-US" sz="1000" dirty="0">
                <a:hlinkClick r:id="rId6"/>
              </a:rPr>
              <a:t>https://</a:t>
            </a:r>
            <a:r>
              <a:rPr lang="en-US" sz="1000" dirty="0" smtClean="0">
                <a:hlinkClick r:id="rId6"/>
              </a:rPr>
              <a:t>mapsontheweb.zoom-maps.com/post/55693707978/africas-colonization-by-european-empires</a:t>
            </a:r>
            <a:r>
              <a:rPr lang="en-US" sz="1000" dirty="0" smtClean="0"/>
              <a:t> </a:t>
            </a:r>
            <a:endParaRPr lang="en-US" sz="1000" dirty="0"/>
          </a:p>
        </p:txBody>
      </p:sp>
      <p:sp>
        <p:nvSpPr>
          <p:cNvPr id="9" name="Título 1"/>
          <p:cNvSpPr>
            <a:spLocks noGrp="1"/>
          </p:cNvSpPr>
          <p:nvPr>
            <p:ph type="title"/>
          </p:nvPr>
        </p:nvSpPr>
        <p:spPr>
          <a:xfrm>
            <a:off x="6464808" y="112818"/>
            <a:ext cx="5504688" cy="938742"/>
          </a:xfrm>
          <a:solidFill>
            <a:schemeClr val="accent2">
              <a:lumMod val="60000"/>
              <a:lumOff val="40000"/>
            </a:schemeClr>
          </a:solidFill>
        </p:spPr>
        <p:txBody>
          <a:bodyPr>
            <a:normAutofit fontScale="90000"/>
          </a:bodyPr>
          <a:lstStyle/>
          <a:p>
            <a:r>
              <a:rPr lang="en-US" sz="2000" b="1" dirty="0" smtClean="0">
                <a:latin typeface="+mn-lt"/>
              </a:rPr>
              <a:t>Berlin West Africa Conference</a:t>
            </a:r>
            <a:r>
              <a:rPr lang="en-US" sz="2000" dirty="0" smtClean="0">
                <a:latin typeface="+mn-lt"/>
              </a:rPr>
              <a:t>: negotiations from November 1884 to February 1885 for European colonial expansion in Africa. Borders were designed considering foreign interests, not local ethnic divisions.</a:t>
            </a:r>
            <a:endParaRPr lang="en-US" sz="2000" dirty="0">
              <a:latin typeface="+mn-lt"/>
            </a:endParaRPr>
          </a:p>
        </p:txBody>
      </p:sp>
      <p:sp>
        <p:nvSpPr>
          <p:cNvPr id="6" name="Seta para a direita 5"/>
          <p:cNvSpPr/>
          <p:nvPr/>
        </p:nvSpPr>
        <p:spPr>
          <a:xfrm rot="10800000">
            <a:off x="5522976" y="376448"/>
            <a:ext cx="780621" cy="56538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p:cNvSpPr txBox="1">
            <a:spLocks/>
          </p:cNvSpPr>
          <p:nvPr/>
        </p:nvSpPr>
        <p:spPr>
          <a:xfrm>
            <a:off x="6464808" y="1075944"/>
            <a:ext cx="5504688" cy="441960"/>
          </a:xfrm>
          <a:prstGeom prst="rect">
            <a:avLst/>
          </a:prstGeom>
          <a:solidFill>
            <a:schemeClr val="accent1">
              <a:lumMod val="60000"/>
              <a:lumOff val="4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smtClean="0">
                <a:latin typeface="+mn-lt"/>
              </a:rPr>
              <a:t>First Independences in Africa</a:t>
            </a:r>
            <a:r>
              <a:rPr lang="en-US" sz="2000" dirty="0" smtClean="0">
                <a:latin typeface="+mn-lt"/>
              </a:rPr>
              <a:t>.</a:t>
            </a:r>
            <a:endParaRPr lang="en-US" sz="2000" dirty="0">
              <a:latin typeface="+mn-lt"/>
            </a:endParaRPr>
          </a:p>
        </p:txBody>
      </p:sp>
      <p:sp>
        <p:nvSpPr>
          <p:cNvPr id="12" name="Seta para a direita 11"/>
          <p:cNvSpPr/>
          <p:nvPr/>
        </p:nvSpPr>
        <p:spPr>
          <a:xfrm rot="5400000">
            <a:off x="5868716" y="1210828"/>
            <a:ext cx="780621" cy="565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2931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6150215" y="291974"/>
            <a:ext cx="5005463" cy="3356482"/>
          </a:xfrm>
          <a:prstGeom prst="rect">
            <a:avLst/>
          </a:prstGeom>
        </p:spPr>
      </p:pic>
      <p:pic>
        <p:nvPicPr>
          <p:cNvPr id="5" name="Imagem 4"/>
          <p:cNvPicPr>
            <a:picLocks noChangeAspect="1"/>
          </p:cNvPicPr>
          <p:nvPr/>
        </p:nvPicPr>
        <p:blipFill>
          <a:blip r:embed="rId3"/>
          <a:stretch>
            <a:fillRect/>
          </a:stretch>
        </p:blipFill>
        <p:spPr>
          <a:xfrm>
            <a:off x="6186792" y="3648456"/>
            <a:ext cx="4932311" cy="3110866"/>
          </a:xfrm>
          <a:prstGeom prst="rect">
            <a:avLst/>
          </a:prstGeom>
        </p:spPr>
      </p:pic>
      <p:sp>
        <p:nvSpPr>
          <p:cNvPr id="7" name="Título 1"/>
          <p:cNvSpPr>
            <a:spLocks noGrp="1"/>
          </p:cNvSpPr>
          <p:nvPr>
            <p:ph type="title"/>
          </p:nvPr>
        </p:nvSpPr>
        <p:spPr>
          <a:xfrm>
            <a:off x="502920" y="227966"/>
            <a:ext cx="4892040" cy="1043050"/>
          </a:xfrm>
          <a:solidFill>
            <a:schemeClr val="accent2">
              <a:lumMod val="60000"/>
              <a:lumOff val="40000"/>
            </a:schemeClr>
          </a:solidFill>
        </p:spPr>
        <p:txBody>
          <a:bodyPr>
            <a:normAutofit fontScale="90000"/>
          </a:bodyPr>
          <a:lstStyle/>
          <a:p>
            <a:pPr algn="ctr"/>
            <a:r>
              <a:rPr lang="en-US" dirty="0" smtClean="0"/>
              <a:t>Independence of African Countries</a:t>
            </a:r>
            <a:endParaRPr lang="en-US" dirty="0"/>
          </a:p>
        </p:txBody>
      </p:sp>
      <p:sp>
        <p:nvSpPr>
          <p:cNvPr id="8" name="Retângulo 7"/>
          <p:cNvSpPr/>
          <p:nvPr/>
        </p:nvSpPr>
        <p:spPr>
          <a:xfrm rot="16200000">
            <a:off x="3320844" y="4325864"/>
            <a:ext cx="4621882" cy="245033"/>
          </a:xfrm>
          <a:prstGeom prst="rect">
            <a:avLst/>
          </a:prstGeom>
        </p:spPr>
        <p:txBody>
          <a:bodyPr wrap="square">
            <a:spAutoFit/>
          </a:bodyPr>
          <a:lstStyle/>
          <a:p>
            <a:r>
              <a:rPr lang="en-US" sz="1000" dirty="0" smtClean="0">
                <a:hlinkClick r:id="rId4"/>
              </a:rPr>
              <a:t>https://www.thoughtco.com/chronological-list-of-african-independence-4070467</a:t>
            </a:r>
            <a:r>
              <a:rPr lang="en-US" sz="1000" dirty="0" smtClean="0"/>
              <a:t> </a:t>
            </a:r>
            <a:endParaRPr lang="en-US" sz="1000" dirty="0"/>
          </a:p>
        </p:txBody>
      </p:sp>
      <p:pic>
        <p:nvPicPr>
          <p:cNvPr id="6" name="Picture 2" descr="when did each african country gain independence : r/MapPor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 y="1400608"/>
            <a:ext cx="4892040" cy="5358714"/>
          </a:xfrm>
          <a:prstGeom prst="rect">
            <a:avLst/>
          </a:prstGeom>
          <a:noFill/>
          <a:extLst>
            <a:ext uri="{909E8E84-426E-40DD-AFC4-6F175D3DCCD1}">
              <a14:hiddenFill xmlns:a14="http://schemas.microsoft.com/office/drawing/2010/main">
                <a:solidFill>
                  <a:srgbClr val="FFFFFF"/>
                </a:solidFill>
              </a14:hiddenFill>
            </a:ext>
          </a:extLst>
        </p:spPr>
      </p:pic>
      <p:sp>
        <p:nvSpPr>
          <p:cNvPr id="2" name="Chaveta à direita 1"/>
          <p:cNvSpPr/>
          <p:nvPr/>
        </p:nvSpPr>
        <p:spPr>
          <a:xfrm>
            <a:off x="11192254" y="227966"/>
            <a:ext cx="395913" cy="4718938"/>
          </a:xfrm>
          <a:prstGeom prst="rightBrace">
            <a:avLst/>
          </a:prstGeom>
          <a:noFill/>
          <a:ln w="444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tângulo 2"/>
          <p:cNvSpPr/>
          <p:nvPr/>
        </p:nvSpPr>
        <p:spPr>
          <a:xfrm>
            <a:off x="11371924" y="2037326"/>
            <a:ext cx="652743" cy="369332"/>
          </a:xfrm>
          <a:prstGeom prst="rect">
            <a:avLst/>
          </a:prstGeom>
        </p:spPr>
        <p:txBody>
          <a:bodyPr wrap="none">
            <a:spAutoFit/>
          </a:bodyPr>
          <a:lstStyle/>
          <a:p>
            <a:r>
              <a:rPr lang="en-US" b="1" dirty="0" smtClean="0"/>
              <a:t>1960</a:t>
            </a:r>
            <a:endParaRPr lang="en-US" dirty="0"/>
          </a:p>
        </p:txBody>
      </p:sp>
    </p:spTree>
    <p:extLst>
      <p:ext uri="{BB962C8B-B14F-4D97-AF65-F5344CB8AC3E}">
        <p14:creationId xmlns:p14="http://schemas.microsoft.com/office/powerpoint/2010/main" val="207594770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2546</Words>
  <Application>Microsoft Office PowerPoint</Application>
  <PresentationFormat>Ecrã Panorâmico</PresentationFormat>
  <Paragraphs>173</Paragraphs>
  <Slides>28</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28</vt:i4>
      </vt:variant>
    </vt:vector>
  </HeadingPairs>
  <TitlesOfParts>
    <vt:vector size="35" baseType="lpstr">
      <vt:lpstr>Arial</vt:lpstr>
      <vt:lpstr>Calibri</vt:lpstr>
      <vt:lpstr>Calibri Light</vt:lpstr>
      <vt:lpstr>Helvetica</vt:lpstr>
      <vt:lpstr>Open Sans</vt:lpstr>
      <vt:lpstr>Segoe UI Historic</vt:lpstr>
      <vt:lpstr>Tema do Office</vt:lpstr>
      <vt:lpstr>Apresentação do PowerPoint</vt:lpstr>
      <vt:lpstr>Coup d'état</vt:lpstr>
      <vt:lpstr>Political Change</vt:lpstr>
      <vt:lpstr>Coup d’état </vt:lpstr>
      <vt:lpstr>Military Coups</vt:lpstr>
      <vt:lpstr>Military Coups</vt:lpstr>
      <vt:lpstr>Military Coups</vt:lpstr>
      <vt:lpstr>Berlin West Africa Conference: negotiations from November 1884 to February 1885 for European colonial expansion in Africa. Borders were designed considering foreign interests, not local ethnic divisions.</vt:lpstr>
      <vt:lpstr>Independence of African Countries</vt:lpstr>
      <vt:lpstr>Independence of African Countries</vt:lpstr>
      <vt:lpstr>Military Coups in Africa</vt:lpstr>
      <vt:lpstr>AFRICA</vt:lpstr>
      <vt:lpstr>AFRICA</vt:lpstr>
      <vt:lpstr>AFRICA  Vulnerable States</vt:lpstr>
      <vt:lpstr>Military Coups in Africa</vt:lpstr>
      <vt:lpstr>Ethnic Groups in Africa don’t recognize official borders</vt:lpstr>
      <vt:lpstr>Apresentação do PowerPoint</vt:lpstr>
      <vt:lpstr>Human Trafficking </vt:lpstr>
      <vt:lpstr>Apresentação do PowerPoint</vt:lpstr>
      <vt:lpstr>Terrorism in Africa</vt:lpstr>
      <vt:lpstr>Drug Routes in Africa</vt:lpstr>
      <vt:lpstr>Apresentação do PowerPoint</vt:lpstr>
      <vt:lpstr>Power Competition in Africa by Big Foreign Players</vt:lpstr>
      <vt:lpstr>Apresentação do PowerPoint</vt:lpstr>
      <vt:lpstr>Power Competition in Africa by Big Foreign Players</vt:lpstr>
      <vt:lpstr>Apresentação do PowerPoint</vt:lpstr>
      <vt:lpstr>Conflict prevention dynamics. Prospects for the future of the African continent.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Conta Microsoft</dc:creator>
  <cp:lastModifiedBy>Conta Microsoft</cp:lastModifiedBy>
  <cp:revision>137</cp:revision>
  <cp:lastPrinted>2023-03-04T16:48:35Z</cp:lastPrinted>
  <dcterms:created xsi:type="dcterms:W3CDTF">2023-03-03T17:28:14Z</dcterms:created>
  <dcterms:modified xsi:type="dcterms:W3CDTF">2023-03-04T17:03:44Z</dcterms:modified>
</cp:coreProperties>
</file>