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9" r:id="rId3"/>
    <p:sldId id="263" r:id="rId4"/>
    <p:sldId id="281" r:id="rId5"/>
    <p:sldId id="282" r:id="rId6"/>
    <p:sldId id="277" r:id="rId7"/>
    <p:sldId id="272" r:id="rId8"/>
    <p:sldId id="283" r:id="rId9"/>
  </p:sldIdLst>
  <p:sldSz cx="12192000" cy="6858000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Sousa Galito" initials="MSG" lastIdx="1" clrIdx="0">
    <p:extLst>
      <p:ext uri="{19B8F6BF-5375-455C-9EA6-DF929625EA0E}">
        <p15:presenceInfo xmlns:p15="http://schemas.microsoft.com/office/powerpoint/2012/main" userId="S::maria.sousa.galito@mne.gov.pt::0024796f-87b6-40c3-951b-1c01793b353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7" autoAdjust="0"/>
    <p:restoredTop sz="94660"/>
  </p:normalViewPr>
  <p:slideViewPr>
    <p:cSldViewPr snapToGrid="0">
      <p:cViewPr varScale="1">
        <p:scale>
          <a:sx n="36" d="100"/>
          <a:sy n="36" d="100"/>
        </p:scale>
        <p:origin x="60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3E094AF-22C7-4BAE-9581-02B4714FF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782EDE5-A8A1-4F43-BC82-287D24DAA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xmlns="" id="{13BC1647-7316-4B87-AA95-FCC55F5FA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73F6-A322-4F00-B2EE-6E56F1B7B5AE}" type="datetimeFigureOut">
              <a:rPr lang="pt-PT" smtClean="0"/>
              <a:t>31/08/2021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xmlns="" id="{8247AFC1-A042-48A2-92E4-BF7BC3892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xmlns="" id="{C2CD33BA-158A-4A4E-B9C4-2B7E82FF8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03D-C23A-4DA4-B77F-33C98DA4B06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375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A29E595-5178-4D3F-8344-0BB0B3C13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xmlns="" id="{11A5C024-3C35-4449-83C6-A77CA93E01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xmlns="" id="{12677BEC-E9AD-47F1-A3C6-1148646E6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73F6-A322-4F00-B2EE-6E56F1B7B5AE}" type="datetimeFigureOut">
              <a:rPr lang="pt-PT" smtClean="0"/>
              <a:t>31/08/2021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xmlns="" id="{ED21F119-3588-4965-9EB5-496E259B7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xmlns="" id="{D1DEA750-D9E1-49C2-819B-5AD201DE0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03D-C23A-4DA4-B77F-33C98DA4B06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1367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41361B9D-2725-4B6F-A419-E35B863C7E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xmlns="" id="{C24C37AB-3DEA-4B41-88A1-8BA3CD3B0F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xmlns="" id="{614E1464-1832-4967-BFEB-B3BED7F4D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73F6-A322-4F00-B2EE-6E56F1B7B5AE}" type="datetimeFigureOut">
              <a:rPr lang="pt-PT" smtClean="0"/>
              <a:t>31/08/2021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xmlns="" id="{2118A611-AEC7-46EC-A082-8761A90DC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xmlns="" id="{20158B5F-FE73-4C32-8792-8F2F39B0D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03D-C23A-4DA4-B77F-33C98DA4B06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8202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3A72731-448C-475A-8D23-CA88BE261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xmlns="" id="{184814D2-D2FD-4F95-B0FE-E9F34CF0D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xmlns="" id="{BEB4A91F-1828-4F02-9BA1-EF8B47ED5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73F6-A322-4F00-B2EE-6E56F1B7B5AE}" type="datetimeFigureOut">
              <a:rPr lang="pt-PT" smtClean="0"/>
              <a:t>31/08/2021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xmlns="" id="{10B07366-96A4-492A-A9C7-C9D3E67DB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xmlns="" id="{1DB80B19-EB5F-4856-95FF-446F00685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03D-C23A-4DA4-B77F-33C98DA4B06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378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2395AD8-7794-485F-BA9F-9567C3073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xmlns="" id="{10A71370-65B6-495E-98C1-490F51D66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xmlns="" id="{BF5360FB-3D1E-4947-945E-008FA03C1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73F6-A322-4F00-B2EE-6E56F1B7B5AE}" type="datetimeFigureOut">
              <a:rPr lang="pt-PT" smtClean="0"/>
              <a:t>31/08/2021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xmlns="" id="{2AF5E89F-969D-4C07-805B-A667B9ECD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xmlns="" id="{0D511321-34E1-4506-9C8F-CB7AAC404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03D-C23A-4DA4-B77F-33C98DA4B06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9374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C7B2108-596B-4897-B4D1-6B43B9D7C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xmlns="" id="{11CC1B97-0694-480C-AA96-9058F8D99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xmlns="" id="{4A84E114-67E6-4EDB-AC48-D407CC449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xmlns="" id="{98280019-1AF9-4686-86DC-00D7473F0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73F6-A322-4F00-B2EE-6E56F1B7B5AE}" type="datetimeFigureOut">
              <a:rPr lang="pt-PT" smtClean="0"/>
              <a:t>31/08/2021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xmlns="" id="{37B067E1-DD34-44A6-9F81-D9ABE3D8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xmlns="" id="{307AF034-6024-42C6-906E-805C56CF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03D-C23A-4DA4-B77F-33C98DA4B06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0886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1BB8ABA-0C0F-4D9D-A1F1-46E6BE3A3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xmlns="" id="{8373610C-7FD3-4651-AEC5-EC2FE91B2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xmlns="" id="{8F36EBBB-5AA3-40D5-9EDA-DD895F223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xmlns="" id="{E8317E40-8EEC-477B-A75B-FD1CDC64A1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xmlns="" id="{4FD652E7-4BCA-486B-B78F-EB9EE208F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xmlns="" id="{85005716-DF89-42FF-B05A-AB7100712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73F6-A322-4F00-B2EE-6E56F1B7B5AE}" type="datetimeFigureOut">
              <a:rPr lang="pt-PT" smtClean="0"/>
              <a:t>31/08/2021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xmlns="" id="{7DE1533F-282A-4AD6-8D5C-7DB5D3F13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xmlns="" id="{5A5CFC82-5385-486B-9220-8D2347FC7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03D-C23A-4DA4-B77F-33C98DA4B06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140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66E0538-1695-4827-B0D9-176495534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xmlns="" id="{4A6C4F7C-9D20-4D82-8540-F36681AE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73F6-A322-4F00-B2EE-6E56F1B7B5AE}" type="datetimeFigureOut">
              <a:rPr lang="pt-PT" smtClean="0"/>
              <a:t>31/08/2021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xmlns="" id="{A116EAC6-F25A-4B54-AA45-418BF8230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xmlns="" id="{0DA2E4E5-524D-4EA8-A833-D60A53D6E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03D-C23A-4DA4-B77F-33C98DA4B06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453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xmlns="" id="{DE5F007A-2EB8-447D-AFC4-61771E4C4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73F6-A322-4F00-B2EE-6E56F1B7B5AE}" type="datetimeFigureOut">
              <a:rPr lang="pt-PT" smtClean="0"/>
              <a:t>31/08/2021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xmlns="" id="{0368B4EE-4305-4972-AE5B-59BA752C8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xmlns="" id="{6EBED94F-BBCD-42BD-9A28-9302F95B5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03D-C23A-4DA4-B77F-33C98DA4B06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521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B840A98-18E2-4435-8743-B1BF2A278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xmlns="" id="{B5042185-8F73-4996-9195-A7078C3E6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xmlns="" id="{DAA7883B-66F5-4B94-86E8-A3A513EE4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xmlns="" id="{C9AF9A4F-45DE-428F-B9A0-991B4E749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73F6-A322-4F00-B2EE-6E56F1B7B5AE}" type="datetimeFigureOut">
              <a:rPr lang="pt-PT" smtClean="0"/>
              <a:t>31/08/2021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xmlns="" id="{8C08BC27-2966-4BBA-8EDD-A44868982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xmlns="" id="{37B8BF1A-3DA8-43E4-BCA4-8153D82E8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03D-C23A-4DA4-B77F-33C98DA4B06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43058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E67F38A-2418-4DFC-A7D4-289C7161F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xmlns="" id="{503AE877-872D-4895-A322-2B78138C2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xmlns="" id="{8D602514-55F9-4872-83FD-7C1EA256B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xmlns="" id="{428DE4C7-6BC0-46E5-B46A-FC115E672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73F6-A322-4F00-B2EE-6E56F1B7B5AE}" type="datetimeFigureOut">
              <a:rPr lang="pt-PT" smtClean="0"/>
              <a:t>31/08/2021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xmlns="" id="{E65787DD-8326-4937-80DB-C0F7F09A9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xmlns="" id="{4C78CDBE-EED2-42F9-89EF-02AE01E6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03D-C23A-4DA4-B77F-33C98DA4B06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32370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xmlns="" id="{F1B85AD0-362B-4887-A0FA-810A5E683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xmlns="" id="{46D02848-1D9F-431D-9777-95685BBD8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xmlns="" id="{D72A2383-E362-4FC6-8D02-EBFB99424A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473F6-A322-4F00-B2EE-6E56F1B7B5AE}" type="datetimeFigureOut">
              <a:rPr lang="pt-PT" smtClean="0"/>
              <a:t>31/08/2021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xmlns="" id="{EC5FBAE4-B48C-43DC-BBB2-9ED0FDEBCD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xmlns="" id="{98D08652-6AF3-4F50-A538-75871879B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6903D-C23A-4DA4-B77F-33C98DA4B06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0855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re.pt/home/-/dre/105283924/details/maximized?p_auth=185ZFgB3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re.pt/home/-/dre/105283924/details/maximized?p_auth=185ZFgB3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96" name="Rectangle 70">
            <a:extLst>
              <a:ext uri="{FF2B5EF4-FFF2-40B4-BE49-F238E27FC236}">
                <a16:creationId xmlns:a16="http://schemas.microsoft.com/office/drawing/2014/main" xmlns="" id="{DE4C27B6-DB04-4891-AF97-BA1671B17E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Ignition. Altran 'desafia' licenciados em engenharia e telecomunicações">
            <a:extLst>
              <a:ext uri="{FF2B5EF4-FFF2-40B4-BE49-F238E27FC236}">
                <a16:creationId xmlns:a16="http://schemas.microsoft.com/office/drawing/2014/main" xmlns="" id="{6249EC4D-47BE-42D5-8FFF-87D5362A6B8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6"/>
          <a:stretch/>
        </p:blipFill>
        <p:spPr bwMode="auto">
          <a:xfrm>
            <a:off x="606719" y="0"/>
            <a:ext cx="11585281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7" name="Rectangle 72">
            <a:extLst>
              <a:ext uri="{FF2B5EF4-FFF2-40B4-BE49-F238E27FC236}">
                <a16:creationId xmlns:a16="http://schemas.microsoft.com/office/drawing/2014/main" xmlns="" id="{7316481C-0A49-4796-812B-0D64F063B7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5419898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722D497-2AE9-47C5-B051-14ED9E2D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801" y="720437"/>
            <a:ext cx="3953501" cy="37684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pt-PT" sz="5600" b="1" dirty="0">
                <a:solidFill>
                  <a:schemeClr val="bg1"/>
                </a:solidFill>
              </a:rPr>
              <a:t/>
            </a:r>
            <a:br>
              <a:rPr lang="pt-PT" sz="5600" b="1" dirty="0">
                <a:solidFill>
                  <a:schemeClr val="bg1"/>
                </a:solidFill>
              </a:rPr>
            </a:br>
            <a:r>
              <a:rPr lang="pt-PT" sz="5600" b="1" dirty="0">
                <a:solidFill>
                  <a:schemeClr val="bg1"/>
                </a:solidFill>
              </a:rPr>
              <a:t>Diplomacia</a:t>
            </a:r>
            <a:br>
              <a:rPr lang="pt-PT" sz="5600" b="1" dirty="0">
                <a:solidFill>
                  <a:schemeClr val="bg1"/>
                </a:solidFill>
              </a:rPr>
            </a:br>
            <a:r>
              <a:rPr lang="pt-PT" sz="5600" b="1" dirty="0">
                <a:solidFill>
                  <a:schemeClr val="bg1"/>
                </a:solidFill>
              </a:rPr>
              <a:t>Científica</a:t>
            </a:r>
            <a:br>
              <a:rPr lang="pt-PT" sz="5600" b="1" dirty="0">
                <a:solidFill>
                  <a:schemeClr val="bg1"/>
                </a:solidFill>
              </a:rPr>
            </a:br>
            <a:endParaRPr lang="pt-PT" sz="5600" b="1" dirty="0">
              <a:solidFill>
                <a:schemeClr val="bg1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A5271697-90F1-4A23-8EF2-0179F2EAF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xmlns="" id="{5E0EAE70-C355-42D1-BF00-CA8A17A742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188720" y="73152"/>
            <a:ext cx="1178966" cy="232963"/>
            <a:chOff x="1188720" y="73152"/>
            <a:chExt cx="1178966" cy="232963"/>
          </a:xfrm>
        </p:grpSpPr>
        <p:sp>
          <p:nvSpPr>
            <p:cNvPr id="78" name="Rectangle 64">
              <a:extLst>
                <a:ext uri="{FF2B5EF4-FFF2-40B4-BE49-F238E27FC236}">
                  <a16:creationId xmlns:a16="http://schemas.microsoft.com/office/drawing/2014/main" xmlns="" id="{E6E58C95-A3F9-4C87-B9A5-32A7A75DDF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66">
              <a:extLst>
                <a:ext uri="{FF2B5EF4-FFF2-40B4-BE49-F238E27FC236}">
                  <a16:creationId xmlns:a16="http://schemas.microsoft.com/office/drawing/2014/main" xmlns="" id="{7B08CDDF-E602-4C1B-A248-A43292EB5D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64">
              <a:extLst>
                <a:ext uri="{FF2B5EF4-FFF2-40B4-BE49-F238E27FC236}">
                  <a16:creationId xmlns:a16="http://schemas.microsoft.com/office/drawing/2014/main" xmlns="" id="{6298B977-8F47-48C6-8454-11EF9478EC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66">
              <a:extLst>
                <a:ext uri="{FF2B5EF4-FFF2-40B4-BE49-F238E27FC236}">
                  <a16:creationId xmlns:a16="http://schemas.microsoft.com/office/drawing/2014/main" xmlns="" id="{06A6FB8E-FB47-44B7-810F-B88B4CCA06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64">
              <a:extLst>
                <a:ext uri="{FF2B5EF4-FFF2-40B4-BE49-F238E27FC236}">
                  <a16:creationId xmlns:a16="http://schemas.microsoft.com/office/drawing/2014/main" xmlns="" id="{818DB8DB-4D04-42C0-BE68-842A9F29AE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6">
              <a:extLst>
                <a:ext uri="{FF2B5EF4-FFF2-40B4-BE49-F238E27FC236}">
                  <a16:creationId xmlns:a16="http://schemas.microsoft.com/office/drawing/2014/main" xmlns="" id="{DBCFEA99-52A4-4E8E-B9C9-3D39B0E325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4">
              <a:extLst>
                <a:ext uri="{FF2B5EF4-FFF2-40B4-BE49-F238E27FC236}">
                  <a16:creationId xmlns:a16="http://schemas.microsoft.com/office/drawing/2014/main" xmlns="" id="{A6C0BB10-7324-4D11-A497-57A85CDB62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66">
              <a:extLst>
                <a:ext uri="{FF2B5EF4-FFF2-40B4-BE49-F238E27FC236}">
                  <a16:creationId xmlns:a16="http://schemas.microsoft.com/office/drawing/2014/main" xmlns="" id="{D7440F2E-8192-4FDF-AE8F-2833B7F403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4">
              <a:extLst>
                <a:ext uri="{FF2B5EF4-FFF2-40B4-BE49-F238E27FC236}">
                  <a16:creationId xmlns:a16="http://schemas.microsoft.com/office/drawing/2014/main" xmlns="" id="{B9F7DA6A-1872-4697-A567-20A0115A05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xmlns="" id="{98BC1544-07ED-411D-880C-58CB114914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64">
              <a:extLst>
                <a:ext uri="{FF2B5EF4-FFF2-40B4-BE49-F238E27FC236}">
                  <a16:creationId xmlns:a16="http://schemas.microsoft.com/office/drawing/2014/main" xmlns="" id="{BA70D948-9946-455F-8155-D274F01DAB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66">
              <a:extLst>
                <a:ext uri="{FF2B5EF4-FFF2-40B4-BE49-F238E27FC236}">
                  <a16:creationId xmlns:a16="http://schemas.microsoft.com/office/drawing/2014/main" xmlns="" id="{807FCDBA-F7E3-4836-8253-15D212128FD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64">
              <a:extLst>
                <a:ext uri="{FF2B5EF4-FFF2-40B4-BE49-F238E27FC236}">
                  <a16:creationId xmlns:a16="http://schemas.microsoft.com/office/drawing/2014/main" xmlns="" id="{D6A9BF83-5C67-44B0-883C-82BCAA1923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66">
              <a:extLst>
                <a:ext uri="{FF2B5EF4-FFF2-40B4-BE49-F238E27FC236}">
                  <a16:creationId xmlns:a16="http://schemas.microsoft.com/office/drawing/2014/main" xmlns="" id="{94BA7F92-7961-489E-83BD-5518EB1E99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64">
              <a:extLst>
                <a:ext uri="{FF2B5EF4-FFF2-40B4-BE49-F238E27FC236}">
                  <a16:creationId xmlns:a16="http://schemas.microsoft.com/office/drawing/2014/main" xmlns="" id="{56ADE108-5AE8-4ACF-88B9-28A0B125B3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66">
              <a:extLst>
                <a:ext uri="{FF2B5EF4-FFF2-40B4-BE49-F238E27FC236}">
                  <a16:creationId xmlns:a16="http://schemas.microsoft.com/office/drawing/2014/main" xmlns="" id="{75B2D25F-B666-4F19-816A-24456EAF46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64">
              <a:extLst>
                <a:ext uri="{FF2B5EF4-FFF2-40B4-BE49-F238E27FC236}">
                  <a16:creationId xmlns:a16="http://schemas.microsoft.com/office/drawing/2014/main" xmlns="" id="{A7D581F0-987F-45C5-A849-CC1B41222F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66">
              <a:extLst>
                <a:ext uri="{FF2B5EF4-FFF2-40B4-BE49-F238E27FC236}">
                  <a16:creationId xmlns:a16="http://schemas.microsoft.com/office/drawing/2014/main" xmlns="" id="{F388E533-92C3-428E-B078-81D6E1F2D9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64">
              <a:extLst>
                <a:ext uri="{FF2B5EF4-FFF2-40B4-BE49-F238E27FC236}">
                  <a16:creationId xmlns:a16="http://schemas.microsoft.com/office/drawing/2014/main" xmlns="" id="{C68AEED3-AAB1-48A9-8FC3-C68AE6675B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66">
              <a:extLst>
                <a:ext uri="{FF2B5EF4-FFF2-40B4-BE49-F238E27FC236}">
                  <a16:creationId xmlns:a16="http://schemas.microsoft.com/office/drawing/2014/main" xmlns="" id="{0A6CA6BC-FFA6-4C34-B200-6F61EE1730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D9F5512A-48E1-4C07-B75E-3CCC517B68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61C58700-DD27-46C0-987E-A777DCE75C1A}"/>
              </a:ext>
            </a:extLst>
          </p:cNvPr>
          <p:cNvSpPr/>
          <p:nvPr/>
        </p:nvSpPr>
        <p:spPr>
          <a:xfrm>
            <a:off x="2188363" y="5888503"/>
            <a:ext cx="2321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PT" b="1" dirty="0" smtClean="0">
                <a:solidFill>
                  <a:schemeClr val="bg1"/>
                </a:solidFill>
              </a:rPr>
              <a:t>Maria SOUSA GALITO</a:t>
            </a:r>
          </a:p>
          <a:p>
            <a:pPr algn="r"/>
            <a:r>
              <a:rPr lang="pt-PT" b="1" dirty="0" smtClean="0">
                <a:solidFill>
                  <a:schemeClr val="bg1"/>
                </a:solidFill>
              </a:rPr>
              <a:t>2020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7025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A81E7530-396C-45F0-92F4-A885648D16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8" descr="A contribuição da diplomacia científica em tempos de pandemia – Saense">
            <a:extLst>
              <a:ext uri="{FF2B5EF4-FFF2-40B4-BE49-F238E27FC236}">
                <a16:creationId xmlns:a16="http://schemas.microsoft.com/office/drawing/2014/main" xmlns="" id="{6ECF2C36-C887-4382-8ED5-00DA3B2031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94" t="-1" r="5010" b="-1"/>
          <a:stretch/>
        </p:blipFill>
        <p:spPr bwMode="auto">
          <a:xfrm>
            <a:off x="5720210" y="1"/>
            <a:ext cx="6168431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7316481C-0A49-4796-812B-0D64F063B7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5419898" cy="6858000"/>
          </a:xfrm>
          <a:prstGeom prst="rect">
            <a:avLst/>
          </a:prstGeom>
          <a:solidFill>
            <a:schemeClr val="tx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61C5782-DF15-466D-88A0-7E8FB60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848" y="706597"/>
            <a:ext cx="4543173" cy="1096829"/>
          </a:xfrm>
        </p:spPr>
        <p:txBody>
          <a:bodyPr>
            <a:normAutofit fontScale="90000"/>
          </a:bodyPr>
          <a:lstStyle/>
          <a:p>
            <a:r>
              <a:rPr lang="pt-PT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Diplomacia </a:t>
            </a:r>
            <a:br>
              <a:rPr lang="pt-PT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PT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Científica Portuguesa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A5271697-90F1-4A23-8EF2-0179F2EAF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81DE8B58-F373-409E-A253-4380A66091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188720" y="73152"/>
            <a:ext cx="1178966" cy="232963"/>
            <a:chOff x="1188720" y="73152"/>
            <a:chExt cx="1178966" cy="232963"/>
          </a:xfrm>
        </p:grpSpPr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xmlns="" id="{F5ACE265-D22D-48CC-99DE-EB81AE9229E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xmlns="" id="{6FE80EEA-F4ED-4436-8861-0BEAAEFE76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4">
              <a:extLst>
                <a:ext uri="{FF2B5EF4-FFF2-40B4-BE49-F238E27FC236}">
                  <a16:creationId xmlns:a16="http://schemas.microsoft.com/office/drawing/2014/main" xmlns="" id="{C3642BC8-86E8-47D0-8846-3E4D49E4B46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xmlns="" id="{82D35214-3634-4180-BF0E-45B6145161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xmlns="" id="{15BE89E6-3D1C-42B5-A950-E72889F8BB6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xmlns="" id="{473771CC-5097-4E08-9606-24B0BC9A0D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xmlns="" id="{BE872634-00DA-47BD-880D-5C05FFADCC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xmlns="" id="{4F151F5C-DE9B-460E-BC51-471F4A8A5A2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xmlns="" id="{34557B8A-4D2F-4D0D-B746-59EA85318C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xmlns="" id="{C764CD8E-E409-4E9B-8E87-746DDE36DA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xmlns="" id="{8E27A01D-2F01-4286-9453-3FBF6E8485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xmlns="" id="{460487A5-12EB-422E-9588-8FF06FAF73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xmlns="" id="{7D522D20-C9F7-4B34-9066-4B43ADAABD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xmlns="" id="{97B04F2C-295B-447A-8941-0AD4F55516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xmlns="" id="{17D7FF91-B366-4534-B9B4-5710926EE7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xmlns="" id="{B5B8116C-ADD9-4826-9C37-270377E8FF4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xmlns="" id="{22D01D96-8DB8-40BF-83AC-4CA49EC263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xmlns="" id="{44B584CD-5E60-4B15-847C-B30D15DA1A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xmlns="" id="{CF2BB7DC-B968-4F0B-9748-BF0E6E297C2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xmlns="" id="{CF12C159-3F09-4861-9450-ECD5DB3100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D9F5512A-48E1-4C07-B75E-3CCC517B68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xmlns="" id="{5A4D1D86-F141-4C96-B23B-7861A8913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28" y="1803427"/>
            <a:ext cx="4266425" cy="4920102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pt-PT" sz="2200" dirty="0">
                <a:solidFill>
                  <a:schemeClr val="bg1"/>
                </a:solidFill>
              </a:rPr>
              <a:t>Uso coerente e sistemático de recursos e iniciativas da área da ciência e da tecnologia, no quadro da política europeia e externa de Portugal, para prosseguir as finalidades desta política e, designadamente, a promoção da imagem e dos interesses nacionais, das oportunidades de conhecimento, comunicação e colaboração recíproca entre Portugal e outros Estados, dos contactos povo a povo e da diplomacia </a:t>
            </a:r>
            <a:r>
              <a:rPr lang="pt-PT" sz="2200" dirty="0" smtClean="0">
                <a:solidFill>
                  <a:schemeClr val="bg1"/>
                </a:solidFill>
              </a:rPr>
              <a:t>pública.</a:t>
            </a:r>
            <a:endParaRPr lang="pt-PT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015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DE4C27B6-DB04-4891-AF97-BA1671B17E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A contribuição da diplomacia científica em tempos de pandemia – Saense">
            <a:extLst>
              <a:ext uri="{FF2B5EF4-FFF2-40B4-BE49-F238E27FC236}">
                <a16:creationId xmlns:a16="http://schemas.microsoft.com/office/drawing/2014/main" xmlns="" id="{E8979631-7DC3-4F3A-8ADB-08AAAA292A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0" t="-1" r="52366" b="-1"/>
          <a:stretch/>
        </p:blipFill>
        <p:spPr bwMode="auto">
          <a:xfrm>
            <a:off x="606719" y="-1"/>
            <a:ext cx="54198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7316481C-0A49-4796-812B-0D64F063B7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5419898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A5271697-90F1-4A23-8EF2-0179F2EAF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xmlns="" id="{5E0EAE70-C355-42D1-BF00-CA8A17A742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188720" y="73152"/>
            <a:ext cx="1178966" cy="232963"/>
            <a:chOff x="1188720" y="73152"/>
            <a:chExt cx="1178966" cy="232963"/>
          </a:xfrm>
        </p:grpSpPr>
        <p:sp>
          <p:nvSpPr>
            <p:cNvPr id="78" name="Rectangle 64">
              <a:extLst>
                <a:ext uri="{FF2B5EF4-FFF2-40B4-BE49-F238E27FC236}">
                  <a16:creationId xmlns:a16="http://schemas.microsoft.com/office/drawing/2014/main" xmlns="" id="{E6E58C95-A3F9-4C87-B9A5-32A7A75DDF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66">
              <a:extLst>
                <a:ext uri="{FF2B5EF4-FFF2-40B4-BE49-F238E27FC236}">
                  <a16:creationId xmlns:a16="http://schemas.microsoft.com/office/drawing/2014/main" xmlns="" id="{7B08CDDF-E602-4C1B-A248-A43292EB5D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64">
              <a:extLst>
                <a:ext uri="{FF2B5EF4-FFF2-40B4-BE49-F238E27FC236}">
                  <a16:creationId xmlns:a16="http://schemas.microsoft.com/office/drawing/2014/main" xmlns="" id="{6298B977-8F47-48C6-8454-11EF9478EC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66">
              <a:extLst>
                <a:ext uri="{FF2B5EF4-FFF2-40B4-BE49-F238E27FC236}">
                  <a16:creationId xmlns:a16="http://schemas.microsoft.com/office/drawing/2014/main" xmlns="" id="{06A6FB8E-FB47-44B7-810F-B88B4CCA06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64">
              <a:extLst>
                <a:ext uri="{FF2B5EF4-FFF2-40B4-BE49-F238E27FC236}">
                  <a16:creationId xmlns:a16="http://schemas.microsoft.com/office/drawing/2014/main" xmlns="" id="{818DB8DB-4D04-42C0-BE68-842A9F29AE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6">
              <a:extLst>
                <a:ext uri="{FF2B5EF4-FFF2-40B4-BE49-F238E27FC236}">
                  <a16:creationId xmlns:a16="http://schemas.microsoft.com/office/drawing/2014/main" xmlns="" id="{DBCFEA99-52A4-4E8E-B9C9-3D39B0E325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4">
              <a:extLst>
                <a:ext uri="{FF2B5EF4-FFF2-40B4-BE49-F238E27FC236}">
                  <a16:creationId xmlns:a16="http://schemas.microsoft.com/office/drawing/2014/main" xmlns="" id="{A6C0BB10-7324-4D11-A497-57A85CDB62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66">
              <a:extLst>
                <a:ext uri="{FF2B5EF4-FFF2-40B4-BE49-F238E27FC236}">
                  <a16:creationId xmlns:a16="http://schemas.microsoft.com/office/drawing/2014/main" xmlns="" id="{D7440F2E-8192-4FDF-AE8F-2833B7F403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4">
              <a:extLst>
                <a:ext uri="{FF2B5EF4-FFF2-40B4-BE49-F238E27FC236}">
                  <a16:creationId xmlns:a16="http://schemas.microsoft.com/office/drawing/2014/main" xmlns="" id="{B9F7DA6A-1872-4697-A567-20A0115A05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xmlns="" id="{98BC1544-07ED-411D-880C-58CB114914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64">
              <a:extLst>
                <a:ext uri="{FF2B5EF4-FFF2-40B4-BE49-F238E27FC236}">
                  <a16:creationId xmlns:a16="http://schemas.microsoft.com/office/drawing/2014/main" xmlns="" id="{BA70D948-9946-455F-8155-D274F01DAB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66">
              <a:extLst>
                <a:ext uri="{FF2B5EF4-FFF2-40B4-BE49-F238E27FC236}">
                  <a16:creationId xmlns:a16="http://schemas.microsoft.com/office/drawing/2014/main" xmlns="" id="{807FCDBA-F7E3-4836-8253-15D212128FD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64">
              <a:extLst>
                <a:ext uri="{FF2B5EF4-FFF2-40B4-BE49-F238E27FC236}">
                  <a16:creationId xmlns:a16="http://schemas.microsoft.com/office/drawing/2014/main" xmlns="" id="{D6A9BF83-5C67-44B0-883C-82BCAA1923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66">
              <a:extLst>
                <a:ext uri="{FF2B5EF4-FFF2-40B4-BE49-F238E27FC236}">
                  <a16:creationId xmlns:a16="http://schemas.microsoft.com/office/drawing/2014/main" xmlns="" id="{94BA7F92-7961-489E-83BD-5518EB1E99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64">
              <a:extLst>
                <a:ext uri="{FF2B5EF4-FFF2-40B4-BE49-F238E27FC236}">
                  <a16:creationId xmlns:a16="http://schemas.microsoft.com/office/drawing/2014/main" xmlns="" id="{56ADE108-5AE8-4ACF-88B9-28A0B125B3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66">
              <a:extLst>
                <a:ext uri="{FF2B5EF4-FFF2-40B4-BE49-F238E27FC236}">
                  <a16:creationId xmlns:a16="http://schemas.microsoft.com/office/drawing/2014/main" xmlns="" id="{75B2D25F-B666-4F19-816A-24456EAF46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64">
              <a:extLst>
                <a:ext uri="{FF2B5EF4-FFF2-40B4-BE49-F238E27FC236}">
                  <a16:creationId xmlns:a16="http://schemas.microsoft.com/office/drawing/2014/main" xmlns="" id="{A7D581F0-987F-45C5-A849-CC1B41222F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66">
              <a:extLst>
                <a:ext uri="{FF2B5EF4-FFF2-40B4-BE49-F238E27FC236}">
                  <a16:creationId xmlns:a16="http://schemas.microsoft.com/office/drawing/2014/main" xmlns="" id="{F388E533-92C3-428E-B078-81D6E1F2D9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64">
              <a:extLst>
                <a:ext uri="{FF2B5EF4-FFF2-40B4-BE49-F238E27FC236}">
                  <a16:creationId xmlns:a16="http://schemas.microsoft.com/office/drawing/2014/main" xmlns="" id="{C68AEED3-AAB1-48A9-8FC3-C68AE6675B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66">
              <a:extLst>
                <a:ext uri="{FF2B5EF4-FFF2-40B4-BE49-F238E27FC236}">
                  <a16:creationId xmlns:a16="http://schemas.microsoft.com/office/drawing/2014/main" xmlns="" id="{0A6CA6BC-FFA6-4C34-B200-6F61EE1730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D9F5512A-48E1-4C07-B75E-3CCC517B68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xmlns="" id="{3436CE63-D270-46FB-BEDF-7D1CD41A01EF}"/>
              </a:ext>
            </a:extLst>
          </p:cNvPr>
          <p:cNvSpPr/>
          <p:nvPr/>
        </p:nvSpPr>
        <p:spPr>
          <a:xfrm>
            <a:off x="6134856" y="1350964"/>
            <a:ext cx="5712356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b="1" dirty="0"/>
              <a:t>Estreita articulação entre o MCTES (Ministério da Ciência, Tecnologia e Ensino Superior, responsável pela política de internacionalização no seu domínio setorial) e o MNE (Ministério dos Negócios Estrangeiros, responsável pela coordenação geral da ação do Governo na frente europeia e externa).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/>
              <a:t>Importa que o processo de internacionalização do sistema nacional de ciência, tecnologia e ensino superior se enquadre no conjunto das políticas públicas para a internacionalização que se encontram em curso e dizem respeito, designadamente, aos domínios: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/>
              <a:t>do investimento e do comércio externo,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/>
              <a:t>da mobilidade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/>
              <a:t>da língua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/>
              <a:t>do património e da cultura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/>
              <a:t>da cooperação com países terceiros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dirty="0"/>
              <a:t>da participação em organizações multilaterais. </a:t>
            </a:r>
          </a:p>
        </p:txBody>
      </p:sp>
      <p:sp>
        <p:nvSpPr>
          <p:cNvPr id="31" name="Marcador de Posição de Conteúdo 2">
            <a:extLst>
              <a:ext uri="{FF2B5EF4-FFF2-40B4-BE49-F238E27FC236}">
                <a16:creationId xmlns:a16="http://schemas.microsoft.com/office/drawing/2014/main" xmlns="" id="{DC18AD4B-8309-4959-8F5C-6224479BA47B}"/>
              </a:ext>
            </a:extLst>
          </p:cNvPr>
          <p:cNvSpPr txBox="1">
            <a:spLocks/>
          </p:cNvSpPr>
          <p:nvPr/>
        </p:nvSpPr>
        <p:spPr>
          <a:xfrm>
            <a:off x="6094476" y="340846"/>
            <a:ext cx="5793117" cy="836383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PT" b="1" dirty="0"/>
              <a:t>Resolução do Conselho de Ministros 78/2016, 30 de Novembro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49865C70-3670-4E19-B7A7-53D51A4E6394}"/>
              </a:ext>
            </a:extLst>
          </p:cNvPr>
          <p:cNvSpPr/>
          <p:nvPr/>
        </p:nvSpPr>
        <p:spPr>
          <a:xfrm rot="16200000">
            <a:off x="2581649" y="3398098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1400" dirty="0">
                <a:hlinkClick r:id="rId3"/>
              </a:rPr>
              <a:t>https://dre.pt/home/-/dre/105283924/details/maximized?p_auth=185ZFgB3</a:t>
            </a:r>
            <a:r>
              <a:rPr lang="pt-PT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5816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A81E7530-396C-45F0-92F4-A885648D16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8" descr="A contribuição da diplomacia científica em tempos de pandemia – Saense">
            <a:extLst>
              <a:ext uri="{FF2B5EF4-FFF2-40B4-BE49-F238E27FC236}">
                <a16:creationId xmlns:a16="http://schemas.microsoft.com/office/drawing/2014/main" xmlns="" id="{6ECF2C36-C887-4382-8ED5-00DA3B2031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94" t="-1" r="5010" b="-1"/>
          <a:stretch/>
        </p:blipFill>
        <p:spPr bwMode="auto">
          <a:xfrm>
            <a:off x="5720210" y="1"/>
            <a:ext cx="6168431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7316481C-0A49-4796-812B-0D64F063B7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5419898" cy="6858000"/>
          </a:xfrm>
          <a:prstGeom prst="rect">
            <a:avLst/>
          </a:prstGeom>
          <a:solidFill>
            <a:schemeClr val="tx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A5271697-90F1-4A23-8EF2-0179F2EAF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81DE8B58-F373-409E-A253-4380A66091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188720" y="73152"/>
            <a:ext cx="1178966" cy="232963"/>
            <a:chOff x="1188720" y="73152"/>
            <a:chExt cx="1178966" cy="232963"/>
          </a:xfrm>
        </p:grpSpPr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xmlns="" id="{F5ACE265-D22D-48CC-99DE-EB81AE9229E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xmlns="" id="{6FE80EEA-F4ED-4436-8861-0BEAAEFE76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4">
              <a:extLst>
                <a:ext uri="{FF2B5EF4-FFF2-40B4-BE49-F238E27FC236}">
                  <a16:creationId xmlns:a16="http://schemas.microsoft.com/office/drawing/2014/main" xmlns="" id="{C3642BC8-86E8-47D0-8846-3E4D49E4B46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xmlns="" id="{82D35214-3634-4180-BF0E-45B6145161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xmlns="" id="{15BE89E6-3D1C-42B5-A950-E72889F8BB6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xmlns="" id="{473771CC-5097-4E08-9606-24B0BC9A0D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xmlns="" id="{BE872634-00DA-47BD-880D-5C05FFADCC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xmlns="" id="{4F151F5C-DE9B-460E-BC51-471F4A8A5A2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xmlns="" id="{34557B8A-4D2F-4D0D-B746-59EA85318C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xmlns="" id="{C764CD8E-E409-4E9B-8E87-746DDE36DA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xmlns="" id="{8E27A01D-2F01-4286-9453-3FBF6E8485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xmlns="" id="{460487A5-12EB-422E-9588-8FF06FAF73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xmlns="" id="{7D522D20-C9F7-4B34-9066-4B43ADAABD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xmlns="" id="{97B04F2C-295B-447A-8941-0AD4F55516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xmlns="" id="{17D7FF91-B366-4534-B9B4-5710926EE7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xmlns="" id="{B5B8116C-ADD9-4826-9C37-270377E8FF4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xmlns="" id="{22D01D96-8DB8-40BF-83AC-4CA49EC263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xmlns="" id="{44B584CD-5E60-4B15-847C-B30D15DA1A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xmlns="" id="{CF2BB7DC-B968-4F0B-9748-BF0E6E297C2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xmlns="" id="{CF12C159-3F09-4861-9450-ECD5DB3100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D9F5512A-48E1-4C07-B75E-3CCC517B68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xmlns="" id="{402286A6-E356-49D3-BADD-4462D3041EB0}"/>
              </a:ext>
            </a:extLst>
          </p:cNvPr>
          <p:cNvSpPr/>
          <p:nvPr/>
        </p:nvSpPr>
        <p:spPr>
          <a:xfrm>
            <a:off x="674855" y="656588"/>
            <a:ext cx="4070190" cy="58509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t-PT" sz="2200" dirty="0">
                <a:solidFill>
                  <a:srgbClr val="FFFFFF"/>
                </a:solidFill>
              </a:rPr>
              <a:t>A RCM 78/2016 valoriza: 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200" dirty="0">
                <a:solidFill>
                  <a:srgbClr val="FFFFFF"/>
                </a:solidFill>
              </a:rPr>
              <a:t>A promoção da </a:t>
            </a:r>
            <a:r>
              <a:rPr lang="pt-PT" sz="2200" b="1" dirty="0">
                <a:solidFill>
                  <a:srgbClr val="FFFFFF"/>
                </a:solidFill>
              </a:rPr>
              <a:t>Diplomacia Científica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200" dirty="0">
                <a:solidFill>
                  <a:srgbClr val="FFFFFF"/>
                </a:solidFill>
              </a:rPr>
              <a:t>O processo de internacionalização do ensino superior e da investigação científica e tecnológica em Portugal; 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200" dirty="0">
                <a:solidFill>
                  <a:srgbClr val="FFFFFF"/>
                </a:solidFill>
              </a:rPr>
              <a:t>As áreas da ciência e do ensino superior no desenvolvimento da cooperação com países terceiros; 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200" dirty="0">
                <a:solidFill>
                  <a:srgbClr val="FFFFFF"/>
                </a:solidFill>
              </a:rPr>
              <a:t>A cooperação internacional em ciência e tecnologia; 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200" dirty="0">
                <a:solidFill>
                  <a:srgbClr val="FFFFFF"/>
                </a:solidFill>
              </a:rPr>
              <a:t>O relacionamento com as comunidades académicas e científicas portuguesas no estrangeiro. </a:t>
            </a:r>
          </a:p>
        </p:txBody>
      </p:sp>
    </p:spTree>
    <p:extLst>
      <p:ext uri="{BB962C8B-B14F-4D97-AF65-F5344CB8AC3E}">
        <p14:creationId xmlns:p14="http://schemas.microsoft.com/office/powerpoint/2010/main" val="948042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DE4C27B6-DB04-4891-AF97-BA1671B17E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A contribuição da diplomacia científica em tempos de pandemia – Saense">
            <a:extLst>
              <a:ext uri="{FF2B5EF4-FFF2-40B4-BE49-F238E27FC236}">
                <a16:creationId xmlns:a16="http://schemas.microsoft.com/office/drawing/2014/main" xmlns="" id="{E8979631-7DC3-4F3A-8ADB-08AAAA292A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0" t="-1" r="52366" b="-1"/>
          <a:stretch/>
        </p:blipFill>
        <p:spPr bwMode="auto">
          <a:xfrm>
            <a:off x="606719" y="-1"/>
            <a:ext cx="54198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7316481C-0A49-4796-812B-0D64F063B7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5419898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A5271697-90F1-4A23-8EF2-0179F2EAF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xmlns="" id="{5E0EAE70-C355-42D1-BF00-CA8A17A742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188720" y="73152"/>
            <a:ext cx="1178966" cy="232963"/>
            <a:chOff x="1188720" y="73152"/>
            <a:chExt cx="1178966" cy="232963"/>
          </a:xfrm>
        </p:grpSpPr>
        <p:sp>
          <p:nvSpPr>
            <p:cNvPr id="78" name="Rectangle 64">
              <a:extLst>
                <a:ext uri="{FF2B5EF4-FFF2-40B4-BE49-F238E27FC236}">
                  <a16:creationId xmlns:a16="http://schemas.microsoft.com/office/drawing/2014/main" xmlns="" id="{E6E58C95-A3F9-4C87-B9A5-32A7A75DDF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66">
              <a:extLst>
                <a:ext uri="{FF2B5EF4-FFF2-40B4-BE49-F238E27FC236}">
                  <a16:creationId xmlns:a16="http://schemas.microsoft.com/office/drawing/2014/main" xmlns="" id="{7B08CDDF-E602-4C1B-A248-A43292EB5D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64">
              <a:extLst>
                <a:ext uri="{FF2B5EF4-FFF2-40B4-BE49-F238E27FC236}">
                  <a16:creationId xmlns:a16="http://schemas.microsoft.com/office/drawing/2014/main" xmlns="" id="{6298B977-8F47-48C6-8454-11EF9478EC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66">
              <a:extLst>
                <a:ext uri="{FF2B5EF4-FFF2-40B4-BE49-F238E27FC236}">
                  <a16:creationId xmlns:a16="http://schemas.microsoft.com/office/drawing/2014/main" xmlns="" id="{06A6FB8E-FB47-44B7-810F-B88B4CCA06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64">
              <a:extLst>
                <a:ext uri="{FF2B5EF4-FFF2-40B4-BE49-F238E27FC236}">
                  <a16:creationId xmlns:a16="http://schemas.microsoft.com/office/drawing/2014/main" xmlns="" id="{818DB8DB-4D04-42C0-BE68-842A9F29AE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6">
              <a:extLst>
                <a:ext uri="{FF2B5EF4-FFF2-40B4-BE49-F238E27FC236}">
                  <a16:creationId xmlns:a16="http://schemas.microsoft.com/office/drawing/2014/main" xmlns="" id="{DBCFEA99-52A4-4E8E-B9C9-3D39B0E325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4">
              <a:extLst>
                <a:ext uri="{FF2B5EF4-FFF2-40B4-BE49-F238E27FC236}">
                  <a16:creationId xmlns:a16="http://schemas.microsoft.com/office/drawing/2014/main" xmlns="" id="{A6C0BB10-7324-4D11-A497-57A85CDB62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66">
              <a:extLst>
                <a:ext uri="{FF2B5EF4-FFF2-40B4-BE49-F238E27FC236}">
                  <a16:creationId xmlns:a16="http://schemas.microsoft.com/office/drawing/2014/main" xmlns="" id="{D7440F2E-8192-4FDF-AE8F-2833B7F403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4">
              <a:extLst>
                <a:ext uri="{FF2B5EF4-FFF2-40B4-BE49-F238E27FC236}">
                  <a16:creationId xmlns:a16="http://schemas.microsoft.com/office/drawing/2014/main" xmlns="" id="{B9F7DA6A-1872-4697-A567-20A0115A05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xmlns="" id="{98BC1544-07ED-411D-880C-58CB114914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64">
              <a:extLst>
                <a:ext uri="{FF2B5EF4-FFF2-40B4-BE49-F238E27FC236}">
                  <a16:creationId xmlns:a16="http://schemas.microsoft.com/office/drawing/2014/main" xmlns="" id="{BA70D948-9946-455F-8155-D274F01DAB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66">
              <a:extLst>
                <a:ext uri="{FF2B5EF4-FFF2-40B4-BE49-F238E27FC236}">
                  <a16:creationId xmlns:a16="http://schemas.microsoft.com/office/drawing/2014/main" xmlns="" id="{807FCDBA-F7E3-4836-8253-15D212128FD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64">
              <a:extLst>
                <a:ext uri="{FF2B5EF4-FFF2-40B4-BE49-F238E27FC236}">
                  <a16:creationId xmlns:a16="http://schemas.microsoft.com/office/drawing/2014/main" xmlns="" id="{D6A9BF83-5C67-44B0-883C-82BCAA1923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66">
              <a:extLst>
                <a:ext uri="{FF2B5EF4-FFF2-40B4-BE49-F238E27FC236}">
                  <a16:creationId xmlns:a16="http://schemas.microsoft.com/office/drawing/2014/main" xmlns="" id="{94BA7F92-7961-489E-83BD-5518EB1E99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64">
              <a:extLst>
                <a:ext uri="{FF2B5EF4-FFF2-40B4-BE49-F238E27FC236}">
                  <a16:creationId xmlns:a16="http://schemas.microsoft.com/office/drawing/2014/main" xmlns="" id="{56ADE108-5AE8-4ACF-88B9-28A0B125B3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66">
              <a:extLst>
                <a:ext uri="{FF2B5EF4-FFF2-40B4-BE49-F238E27FC236}">
                  <a16:creationId xmlns:a16="http://schemas.microsoft.com/office/drawing/2014/main" xmlns="" id="{75B2D25F-B666-4F19-816A-24456EAF46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64">
              <a:extLst>
                <a:ext uri="{FF2B5EF4-FFF2-40B4-BE49-F238E27FC236}">
                  <a16:creationId xmlns:a16="http://schemas.microsoft.com/office/drawing/2014/main" xmlns="" id="{A7D581F0-987F-45C5-A849-CC1B41222F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66">
              <a:extLst>
                <a:ext uri="{FF2B5EF4-FFF2-40B4-BE49-F238E27FC236}">
                  <a16:creationId xmlns:a16="http://schemas.microsoft.com/office/drawing/2014/main" xmlns="" id="{F388E533-92C3-428E-B078-81D6E1F2D9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64">
              <a:extLst>
                <a:ext uri="{FF2B5EF4-FFF2-40B4-BE49-F238E27FC236}">
                  <a16:creationId xmlns:a16="http://schemas.microsoft.com/office/drawing/2014/main" xmlns="" id="{C68AEED3-AAB1-48A9-8FC3-C68AE6675B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66">
              <a:extLst>
                <a:ext uri="{FF2B5EF4-FFF2-40B4-BE49-F238E27FC236}">
                  <a16:creationId xmlns:a16="http://schemas.microsoft.com/office/drawing/2014/main" xmlns="" id="{0A6CA6BC-FFA6-4C34-B200-6F61EE1730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D9F5512A-48E1-4C07-B75E-3CCC517B68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49865C70-3670-4E19-B7A7-53D51A4E6394}"/>
              </a:ext>
            </a:extLst>
          </p:cNvPr>
          <p:cNvSpPr/>
          <p:nvPr/>
        </p:nvSpPr>
        <p:spPr>
          <a:xfrm rot="16200000">
            <a:off x="2581649" y="3398098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1400" dirty="0">
                <a:hlinkClick r:id="rId3"/>
              </a:rPr>
              <a:t>https://dre.pt/home/-/dre/105283924/details/maximized?p_auth=185ZFgB3</a:t>
            </a:r>
            <a:r>
              <a:rPr lang="pt-PT" sz="1400" dirty="0"/>
              <a:t> </a:t>
            </a:r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xmlns="" id="{9AB99F73-0BA3-438E-A6EB-FA4342A5794B}"/>
              </a:ext>
            </a:extLst>
          </p:cNvPr>
          <p:cNvSpPr/>
          <p:nvPr/>
        </p:nvSpPr>
        <p:spPr>
          <a:xfrm>
            <a:off x="6174426" y="397541"/>
            <a:ext cx="5866717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PT" sz="2400" dirty="0"/>
              <a:t>* Reconhecimento e integração de pessoas e instituições portuguesas nas redes internacionais de referência, com elevação dos critérios de exigência, qualificação dos recursos humanos, transferência de conhecimento e tecnologia, e participação nos benefícios gerados internacionalmente;</a:t>
            </a:r>
          </a:p>
          <a:p>
            <a:pPr>
              <a:spcAft>
                <a:spcPts val="600"/>
              </a:spcAft>
            </a:pPr>
            <a:r>
              <a:rPr lang="pt-PT" sz="2400" dirty="0"/>
              <a:t>* </a:t>
            </a:r>
            <a:r>
              <a:rPr lang="pt-PT" sz="2400" dirty="0"/>
              <a:t>C</a:t>
            </a:r>
            <a:r>
              <a:rPr lang="pt-PT" sz="2400" dirty="0" smtClean="0"/>
              <a:t>apacidade </a:t>
            </a:r>
            <a:r>
              <a:rPr lang="pt-PT" sz="2400" dirty="0"/>
              <a:t>de atração de estudantes, docentes e investigadores estrangeiros para as nossas universidades, politécnicos, centros e laboratórios científicos;</a:t>
            </a:r>
          </a:p>
          <a:p>
            <a:pPr>
              <a:spcAft>
                <a:spcPts val="600"/>
              </a:spcAft>
            </a:pPr>
            <a:r>
              <a:rPr lang="pt-PT" sz="2400" dirty="0"/>
              <a:t>* Maior participação de empresas em grandes projetos internacionais e em processos de compras públicas de âmbito internacional e de elevada sofisticação tecnológica.</a:t>
            </a:r>
          </a:p>
        </p:txBody>
      </p:sp>
    </p:spTree>
    <p:extLst>
      <p:ext uri="{BB962C8B-B14F-4D97-AF65-F5344CB8AC3E}">
        <p14:creationId xmlns:p14="http://schemas.microsoft.com/office/powerpoint/2010/main" val="4291548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A contribuição da diplomacia científica em tempos de pandemia – Saense">
            <a:extLst>
              <a:ext uri="{FF2B5EF4-FFF2-40B4-BE49-F238E27FC236}">
                <a16:creationId xmlns:a16="http://schemas.microsoft.com/office/drawing/2014/main" xmlns="" id="{6ECF2C36-C887-4382-8ED5-00DA3B2031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94" t="-1" r="5010" b="-1"/>
          <a:stretch/>
        </p:blipFill>
        <p:spPr bwMode="auto">
          <a:xfrm>
            <a:off x="5720210" y="1"/>
            <a:ext cx="6168431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824ADE23-A90C-4908-B100-EFF07AAA740B}"/>
              </a:ext>
            </a:extLst>
          </p:cNvPr>
          <p:cNvSpPr/>
          <p:nvPr/>
        </p:nvSpPr>
        <p:spPr>
          <a:xfrm>
            <a:off x="825528" y="5303062"/>
            <a:ext cx="4594371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PT" sz="1600" dirty="0">
                <a:solidFill>
                  <a:schemeClr val="bg1"/>
                </a:solidFill>
              </a:rPr>
              <a:t>MNE/ MCTES/ FCT</a:t>
            </a:r>
          </a:p>
          <a:p>
            <a:pPr>
              <a:spcAft>
                <a:spcPts val="600"/>
              </a:spcAft>
            </a:pPr>
            <a:r>
              <a:rPr lang="pt-PT" sz="1600" dirty="0">
                <a:solidFill>
                  <a:schemeClr val="bg1"/>
                </a:solidFill>
              </a:rPr>
              <a:t>Rede diplomática externa (embaixadas e consulados)</a:t>
            </a:r>
          </a:p>
          <a:p>
            <a:pPr>
              <a:spcAft>
                <a:spcPts val="600"/>
              </a:spcAft>
            </a:pPr>
            <a:r>
              <a:rPr lang="pt-PT" sz="1600" dirty="0">
                <a:solidFill>
                  <a:schemeClr val="bg1"/>
                </a:solidFill>
              </a:rPr>
              <a:t>Relações bilaterais entre países</a:t>
            </a:r>
          </a:p>
          <a:p>
            <a:pPr>
              <a:spcAft>
                <a:spcPts val="600"/>
              </a:spcAft>
            </a:pPr>
            <a:r>
              <a:rPr lang="pt-PT" sz="1600" dirty="0">
                <a:solidFill>
                  <a:schemeClr val="bg1"/>
                </a:solidFill>
              </a:rPr>
              <a:t>Relações multilaterais (UNESCO, UE, OCDE, CPLP,…)</a:t>
            </a:r>
          </a:p>
        </p:txBody>
      </p:sp>
      <p:sp>
        <p:nvSpPr>
          <p:cNvPr id="38" name="Título 1"/>
          <p:cNvSpPr>
            <a:spLocks noGrp="1"/>
          </p:cNvSpPr>
          <p:nvPr>
            <p:ph type="title"/>
          </p:nvPr>
        </p:nvSpPr>
        <p:spPr>
          <a:xfrm>
            <a:off x="387733" y="517525"/>
            <a:ext cx="5182321" cy="1325563"/>
          </a:xfrm>
        </p:spPr>
        <p:txBody>
          <a:bodyPr>
            <a:normAutofit/>
          </a:bodyPr>
          <a:lstStyle/>
          <a:p>
            <a:r>
              <a:rPr lang="pt-PT" sz="2800" b="1" dirty="0"/>
              <a:t>Valorização do Relacionamento </a:t>
            </a:r>
            <a:br>
              <a:rPr lang="pt-PT" sz="2800" b="1" dirty="0"/>
            </a:br>
            <a:r>
              <a:rPr lang="pt-PT" sz="2800" b="1" dirty="0"/>
              <a:t>com as Comunidades Portuguesas</a:t>
            </a:r>
          </a:p>
        </p:txBody>
      </p:sp>
      <p:sp>
        <p:nvSpPr>
          <p:cNvPr id="40" name="Marcador de Posição de Conteúdo 2"/>
          <p:cNvSpPr>
            <a:spLocks noGrp="1"/>
          </p:cNvSpPr>
          <p:nvPr>
            <p:ph idx="1"/>
          </p:nvPr>
        </p:nvSpPr>
        <p:spPr>
          <a:xfrm>
            <a:off x="525217" y="2093479"/>
            <a:ext cx="4882010" cy="4351338"/>
          </a:xfrm>
        </p:spPr>
        <p:txBody>
          <a:bodyPr>
            <a:normAutofit/>
          </a:bodyPr>
          <a:lstStyle/>
          <a:p>
            <a:r>
              <a:rPr lang="pt-PT" sz="2400" dirty="0"/>
              <a:t>Dar prioridade às redes de profissionais, investigadores e estudantes portugueses noutros países para a promoção dos interesses e imagem de Portugal nesses países(MNE e MCTES);</a:t>
            </a:r>
          </a:p>
          <a:p>
            <a:r>
              <a:rPr lang="pt-PT" sz="2400" dirty="0"/>
              <a:t>Incentivar o associativismo académico e científico (MNE);</a:t>
            </a:r>
          </a:p>
          <a:p>
            <a:r>
              <a:rPr lang="pt-PT" sz="2400" dirty="0"/>
              <a:t>Dinamização de um programa para reforçar a relação com as diásporas científicas portuguesas (FCT/MNE).</a:t>
            </a:r>
          </a:p>
        </p:txBody>
      </p:sp>
    </p:spTree>
    <p:extLst>
      <p:ext uri="{BB962C8B-B14F-4D97-AF65-F5344CB8AC3E}">
        <p14:creationId xmlns:p14="http://schemas.microsoft.com/office/powerpoint/2010/main" val="1449426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BC9EFE1-D8CB-4668-9980-DB108327A7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CBAE1BD-B8E4-4029-8AA2-C77E4FED98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Freeform 49">
            <a:extLst>
              <a:ext uri="{FF2B5EF4-FFF2-40B4-BE49-F238E27FC236}">
                <a16:creationId xmlns:a16="http://schemas.microsoft.com/office/drawing/2014/main" xmlns="" id="{77DA6D33-2D62-458C-BF5D-DBF612FD55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 descr="A contribuição da diplomacia científica em tempos de pandemia – Saense">
            <a:extLst>
              <a:ext uri="{FF2B5EF4-FFF2-40B4-BE49-F238E27FC236}">
                <a16:creationId xmlns:a16="http://schemas.microsoft.com/office/drawing/2014/main" xmlns="" id="{D363D808-99C5-4F51-955E-7111C6B0A34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6" r="50249" b="-2"/>
          <a:stretch/>
        </p:blipFill>
        <p:spPr bwMode="auto"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Marcador de Posição de Conteúdo 2">
            <a:extLst>
              <a:ext uri="{FF2B5EF4-FFF2-40B4-BE49-F238E27FC236}">
                <a16:creationId xmlns:a16="http://schemas.microsoft.com/office/drawing/2014/main" xmlns="" id="{8E2A8E6A-DA66-4CE0-B5D6-A25CEAE5CA6F}"/>
              </a:ext>
            </a:extLst>
          </p:cNvPr>
          <p:cNvSpPr txBox="1">
            <a:spLocks/>
          </p:cNvSpPr>
          <p:nvPr/>
        </p:nvSpPr>
        <p:spPr>
          <a:xfrm>
            <a:off x="6225757" y="1008016"/>
            <a:ext cx="5639008" cy="5728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2000" dirty="0"/>
              <a:t>AGRAFr – Associação de Graduados Portugueses em França (2013);</a:t>
            </a:r>
          </a:p>
          <a:p>
            <a:pPr marL="0" indent="0">
              <a:buNone/>
            </a:pPr>
            <a:r>
              <a:rPr lang="pt-PT" sz="2000" dirty="0"/>
              <a:t>Outras:</a:t>
            </a:r>
          </a:p>
          <a:p>
            <a:r>
              <a:rPr lang="pt-PT" sz="2000" dirty="0"/>
              <a:t>AGRAPS – Associação dos Graduados Portugueses na Suíça (2020);</a:t>
            </a:r>
          </a:p>
          <a:p>
            <a:r>
              <a:rPr lang="pt-PT" sz="2000" dirty="0"/>
              <a:t>APEI Benelux (apoia estudantes na Bélgica, Luxemburgo e Países baixos) – 2016; </a:t>
            </a:r>
          </a:p>
          <a:p>
            <a:r>
              <a:rPr lang="pt-PT" sz="2000" dirty="0"/>
              <a:t>ASPPA – Associação de Pós-Graduados Portugueses na Alemanha (2012);</a:t>
            </a:r>
          </a:p>
          <a:p>
            <a:r>
              <a:rPr lang="en-GB" sz="2000" dirty="0"/>
              <a:t>PAPS – Portuguese American Post-Graduate Society – EUA (1998);</a:t>
            </a:r>
          </a:p>
          <a:p>
            <a:r>
              <a:rPr lang="en-GB" sz="2000" dirty="0"/>
              <a:t>PARSUK – Portuguese Association of Researchers and Students in the UK (2008);</a:t>
            </a:r>
          </a:p>
          <a:p>
            <a:r>
              <a:rPr lang="pt-PT" sz="2000" dirty="0"/>
              <a:t>Spot Nordic – Investigadores e Profissionais Portugueses na Europa Nórdica (apoia estudantes na Dinamarca, Finlândia, Noruega, Islândia, Suécia) – 2020. </a:t>
            </a:r>
          </a:p>
          <a:p>
            <a:endParaRPr lang="pt-PT" sz="2000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FAA151C4-3533-4CA4-AAB8-2F8D64867508}"/>
              </a:ext>
            </a:extLst>
          </p:cNvPr>
          <p:cNvSpPr/>
          <p:nvPr/>
        </p:nvSpPr>
        <p:spPr>
          <a:xfrm>
            <a:off x="5850828" y="267356"/>
            <a:ext cx="5968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Associações de Graduados da Diáspora</a:t>
            </a:r>
          </a:p>
        </p:txBody>
      </p:sp>
    </p:spTree>
    <p:extLst>
      <p:ext uri="{BB962C8B-B14F-4D97-AF65-F5344CB8AC3E}">
        <p14:creationId xmlns:p14="http://schemas.microsoft.com/office/powerpoint/2010/main" val="1779344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96" name="Rectangle 70">
            <a:extLst>
              <a:ext uri="{FF2B5EF4-FFF2-40B4-BE49-F238E27FC236}">
                <a16:creationId xmlns:a16="http://schemas.microsoft.com/office/drawing/2014/main" xmlns="" id="{DE4C27B6-DB04-4891-AF97-BA1671B17E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Ignition. Altran 'desafia' licenciados em engenharia e telecomunicações">
            <a:extLst>
              <a:ext uri="{FF2B5EF4-FFF2-40B4-BE49-F238E27FC236}">
                <a16:creationId xmlns:a16="http://schemas.microsoft.com/office/drawing/2014/main" xmlns="" id="{6249EC4D-47BE-42D5-8FFF-87D5362A6B8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6"/>
          <a:stretch/>
        </p:blipFill>
        <p:spPr bwMode="auto">
          <a:xfrm>
            <a:off x="606719" y="0"/>
            <a:ext cx="11585281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7" name="Rectangle 72">
            <a:extLst>
              <a:ext uri="{FF2B5EF4-FFF2-40B4-BE49-F238E27FC236}">
                <a16:creationId xmlns:a16="http://schemas.microsoft.com/office/drawing/2014/main" xmlns="" id="{7316481C-0A49-4796-812B-0D64F063B7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5419898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A5271697-90F1-4A23-8EF2-0179F2EAF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xmlns="" id="{5E0EAE70-C355-42D1-BF00-CA8A17A742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188720" y="73152"/>
            <a:ext cx="1178966" cy="232963"/>
            <a:chOff x="1188720" y="73152"/>
            <a:chExt cx="1178966" cy="232963"/>
          </a:xfrm>
        </p:grpSpPr>
        <p:sp>
          <p:nvSpPr>
            <p:cNvPr id="78" name="Rectangle 64">
              <a:extLst>
                <a:ext uri="{FF2B5EF4-FFF2-40B4-BE49-F238E27FC236}">
                  <a16:creationId xmlns:a16="http://schemas.microsoft.com/office/drawing/2014/main" xmlns="" id="{E6E58C95-A3F9-4C87-B9A5-32A7A75DDF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66">
              <a:extLst>
                <a:ext uri="{FF2B5EF4-FFF2-40B4-BE49-F238E27FC236}">
                  <a16:creationId xmlns:a16="http://schemas.microsoft.com/office/drawing/2014/main" xmlns="" id="{7B08CDDF-E602-4C1B-A248-A43292EB5D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64">
              <a:extLst>
                <a:ext uri="{FF2B5EF4-FFF2-40B4-BE49-F238E27FC236}">
                  <a16:creationId xmlns:a16="http://schemas.microsoft.com/office/drawing/2014/main" xmlns="" id="{6298B977-8F47-48C6-8454-11EF9478EC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66">
              <a:extLst>
                <a:ext uri="{FF2B5EF4-FFF2-40B4-BE49-F238E27FC236}">
                  <a16:creationId xmlns:a16="http://schemas.microsoft.com/office/drawing/2014/main" xmlns="" id="{06A6FB8E-FB47-44B7-810F-B88B4CCA06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64">
              <a:extLst>
                <a:ext uri="{FF2B5EF4-FFF2-40B4-BE49-F238E27FC236}">
                  <a16:creationId xmlns:a16="http://schemas.microsoft.com/office/drawing/2014/main" xmlns="" id="{818DB8DB-4D04-42C0-BE68-842A9F29AE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6">
              <a:extLst>
                <a:ext uri="{FF2B5EF4-FFF2-40B4-BE49-F238E27FC236}">
                  <a16:creationId xmlns:a16="http://schemas.microsoft.com/office/drawing/2014/main" xmlns="" id="{DBCFEA99-52A4-4E8E-B9C9-3D39B0E325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4">
              <a:extLst>
                <a:ext uri="{FF2B5EF4-FFF2-40B4-BE49-F238E27FC236}">
                  <a16:creationId xmlns:a16="http://schemas.microsoft.com/office/drawing/2014/main" xmlns="" id="{A6C0BB10-7324-4D11-A497-57A85CDB62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66">
              <a:extLst>
                <a:ext uri="{FF2B5EF4-FFF2-40B4-BE49-F238E27FC236}">
                  <a16:creationId xmlns:a16="http://schemas.microsoft.com/office/drawing/2014/main" xmlns="" id="{D7440F2E-8192-4FDF-AE8F-2833B7F403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4">
              <a:extLst>
                <a:ext uri="{FF2B5EF4-FFF2-40B4-BE49-F238E27FC236}">
                  <a16:creationId xmlns:a16="http://schemas.microsoft.com/office/drawing/2014/main" xmlns="" id="{B9F7DA6A-1872-4697-A567-20A0115A05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xmlns="" id="{98BC1544-07ED-411D-880C-58CB114914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64">
              <a:extLst>
                <a:ext uri="{FF2B5EF4-FFF2-40B4-BE49-F238E27FC236}">
                  <a16:creationId xmlns:a16="http://schemas.microsoft.com/office/drawing/2014/main" xmlns="" id="{BA70D948-9946-455F-8155-D274F01DAB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66">
              <a:extLst>
                <a:ext uri="{FF2B5EF4-FFF2-40B4-BE49-F238E27FC236}">
                  <a16:creationId xmlns:a16="http://schemas.microsoft.com/office/drawing/2014/main" xmlns="" id="{807FCDBA-F7E3-4836-8253-15D212128FD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64">
              <a:extLst>
                <a:ext uri="{FF2B5EF4-FFF2-40B4-BE49-F238E27FC236}">
                  <a16:creationId xmlns:a16="http://schemas.microsoft.com/office/drawing/2014/main" xmlns="" id="{D6A9BF83-5C67-44B0-883C-82BCAA1923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66">
              <a:extLst>
                <a:ext uri="{FF2B5EF4-FFF2-40B4-BE49-F238E27FC236}">
                  <a16:creationId xmlns:a16="http://schemas.microsoft.com/office/drawing/2014/main" xmlns="" id="{94BA7F92-7961-489E-83BD-5518EB1E99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64">
              <a:extLst>
                <a:ext uri="{FF2B5EF4-FFF2-40B4-BE49-F238E27FC236}">
                  <a16:creationId xmlns:a16="http://schemas.microsoft.com/office/drawing/2014/main" xmlns="" id="{56ADE108-5AE8-4ACF-88B9-28A0B125B3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66">
              <a:extLst>
                <a:ext uri="{FF2B5EF4-FFF2-40B4-BE49-F238E27FC236}">
                  <a16:creationId xmlns:a16="http://schemas.microsoft.com/office/drawing/2014/main" xmlns="" id="{75B2D25F-B666-4F19-816A-24456EAF46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64">
              <a:extLst>
                <a:ext uri="{FF2B5EF4-FFF2-40B4-BE49-F238E27FC236}">
                  <a16:creationId xmlns:a16="http://schemas.microsoft.com/office/drawing/2014/main" xmlns="" id="{A7D581F0-987F-45C5-A849-CC1B41222F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66">
              <a:extLst>
                <a:ext uri="{FF2B5EF4-FFF2-40B4-BE49-F238E27FC236}">
                  <a16:creationId xmlns:a16="http://schemas.microsoft.com/office/drawing/2014/main" xmlns="" id="{F388E533-92C3-428E-B078-81D6E1F2D9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64">
              <a:extLst>
                <a:ext uri="{FF2B5EF4-FFF2-40B4-BE49-F238E27FC236}">
                  <a16:creationId xmlns:a16="http://schemas.microsoft.com/office/drawing/2014/main" xmlns="" id="{C68AEED3-AAB1-48A9-8FC3-C68AE6675B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66">
              <a:extLst>
                <a:ext uri="{FF2B5EF4-FFF2-40B4-BE49-F238E27FC236}">
                  <a16:creationId xmlns:a16="http://schemas.microsoft.com/office/drawing/2014/main" xmlns="" id="{0A6CA6BC-FFA6-4C34-B200-6F61EE1730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D9F5512A-48E1-4C07-B75E-3CCC517B68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61C58700-DD27-46C0-987E-A777DCE75C1A}"/>
              </a:ext>
            </a:extLst>
          </p:cNvPr>
          <p:cNvSpPr/>
          <p:nvPr/>
        </p:nvSpPr>
        <p:spPr>
          <a:xfrm>
            <a:off x="9611140" y="5888503"/>
            <a:ext cx="2321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PT" b="1" dirty="0" smtClean="0">
                <a:solidFill>
                  <a:schemeClr val="bg1"/>
                </a:solidFill>
              </a:rPr>
              <a:t>Maria SOUSA GALITO</a:t>
            </a:r>
          </a:p>
          <a:p>
            <a:pPr algn="r"/>
            <a:r>
              <a:rPr lang="pt-PT" b="1" dirty="0" smtClean="0">
                <a:solidFill>
                  <a:schemeClr val="bg1"/>
                </a:solidFill>
              </a:rPr>
              <a:t>2020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344511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388</Words>
  <Application>Microsoft Office PowerPoint</Application>
  <PresentationFormat>Ecrã Panorâmico</PresentationFormat>
  <Paragraphs>44</Paragraphs>
  <Slides>8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 Diplomacia Científica </vt:lpstr>
      <vt:lpstr>Diplomacia  Científica Portuguesa</vt:lpstr>
      <vt:lpstr>Apresentação do PowerPoint</vt:lpstr>
      <vt:lpstr>Apresentação do PowerPoint</vt:lpstr>
      <vt:lpstr>Apresentação do PowerPoint</vt:lpstr>
      <vt:lpstr>Valorização do Relacionamento  com as Comunidades Portuguesas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 Diplomacia Científica</dc:title>
  <dc:creator>Maria Sousa Galito</dc:creator>
  <cp:lastModifiedBy>Maria Sousa Galito</cp:lastModifiedBy>
  <cp:revision>40</cp:revision>
  <cp:lastPrinted>2021-03-24T09:53:42Z</cp:lastPrinted>
  <dcterms:created xsi:type="dcterms:W3CDTF">2020-11-04T11:38:28Z</dcterms:created>
  <dcterms:modified xsi:type="dcterms:W3CDTF">2021-08-31T15:49:21Z</dcterms:modified>
</cp:coreProperties>
</file>