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3" r:id="rId6"/>
    <p:sldId id="271" r:id="rId7"/>
    <p:sldId id="272" r:id="rId8"/>
    <p:sldId id="273" r:id="rId9"/>
    <p:sldId id="275" r:id="rId10"/>
    <p:sldId id="268" r:id="rId11"/>
    <p:sldId id="267" r:id="rId12"/>
    <p:sldId id="264" r:id="rId13"/>
    <p:sldId id="265" r:id="rId14"/>
    <p:sldId id="270" r:id="rId15"/>
    <p:sldId id="266" r:id="rId16"/>
  </p:sldIdLst>
  <p:sldSz cx="9144000" cy="6858000" type="screen4x3"/>
  <p:notesSz cx="6851650" cy="9747250"/>
  <p:defaultTextStyle>
    <a:defPPr>
      <a:defRPr lang="pt-PT"/>
    </a:defPPr>
    <a:lvl1pPr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76" autoAdjust="0"/>
    <p:restoredTop sz="96352" autoAdjust="0"/>
  </p:normalViewPr>
  <p:slideViewPr>
    <p:cSldViewPr>
      <p:cViewPr>
        <p:scale>
          <a:sx n="50" d="100"/>
          <a:sy n="50" d="100"/>
        </p:scale>
        <p:origin x="-38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fld id="{E7AC0389-005A-4DCE-957F-D0CAFFB6EFD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30250"/>
            <a:ext cx="4876800" cy="3656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29150"/>
            <a:ext cx="50260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Faça 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ffectLst/>
              </a:defRPr>
            </a:lvl1pPr>
          </a:lstStyle>
          <a:p>
            <a:pPr>
              <a:defRPr/>
            </a:pPr>
            <a:fld id="{500EAB14-C355-419C-B750-4DCBCDE4770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30250"/>
            <a:ext cx="4873625" cy="3656013"/>
          </a:xfrm>
          <a:ln/>
        </p:spPr>
      </p:sp>
      <p:sp>
        <p:nvSpPr>
          <p:cNvPr id="34819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34820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600B0-B8F5-4752-9D60-9AD384B69681}" type="slidenum">
              <a:rPr lang="pt-PT" smtClean="0"/>
              <a:pPr/>
              <a:t>1</a:t>
            </a:fld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30250"/>
            <a:ext cx="4873625" cy="3656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EAB14-C355-419C-B750-4DCBCDE47703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30250"/>
            <a:ext cx="4873625" cy="3656013"/>
          </a:xfrm>
          <a:ln/>
        </p:spPr>
      </p:sp>
      <p:sp>
        <p:nvSpPr>
          <p:cNvPr id="41987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41988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624B2-EC71-4921-9C2B-475F41D9152F}" type="slidenum">
              <a:rPr lang="pt-PT" smtClean="0"/>
              <a:pPr/>
              <a:t>11</a:t>
            </a:fld>
            <a:endParaRPr lang="pt-P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30250"/>
            <a:ext cx="4873625" cy="3656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EAB14-C355-419C-B750-4DCBCDE47703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30250"/>
            <a:ext cx="4873625" cy="3656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EAB14-C355-419C-B750-4DCBCDE47703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30250"/>
            <a:ext cx="4873625" cy="3656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EAB14-C355-419C-B750-4DCBCDE47703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30250"/>
            <a:ext cx="4873625" cy="3656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EAB14-C355-419C-B750-4DCBCDE47703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30250"/>
            <a:ext cx="4873625" cy="3656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EAB14-C355-419C-B750-4DCBCDE47703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9013" y="730250"/>
            <a:ext cx="4873625" cy="36560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CFA109-5E80-4406-B6F0-63514D9ED6B5}" type="slidenum">
              <a:rPr lang="pt-PT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9013" y="730250"/>
            <a:ext cx="4873625" cy="36560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CFA109-5E80-4406-B6F0-63514D9ED6B5}" type="slidenum">
              <a:rPr lang="pt-PT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30250"/>
            <a:ext cx="4873625" cy="3656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EAB14-C355-419C-B750-4DCBCDE47703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30250"/>
            <a:ext cx="4873625" cy="3656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EAB14-C355-419C-B750-4DCBCDE47703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30250"/>
            <a:ext cx="4873625" cy="3656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EAB14-C355-419C-B750-4DCBCDE47703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30250"/>
            <a:ext cx="4873625" cy="3656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EAB14-C355-419C-B750-4DCBCDE47703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30250"/>
            <a:ext cx="4873625" cy="3656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EAB14-C355-419C-B750-4DCBCDE47703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pt-PT"/>
              <a:t>Faça clique para editar o estilo do título do modelo global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626EBFA6-B126-42B7-B98D-3058DD0CC77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165A-1EC1-44B8-9A5E-B4D03C801D2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42B3-2CBB-4E17-A82D-BE5029E3024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A5E2-CB0C-49BC-929E-B70FC377CE1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BD0D-0896-4AD9-819F-3391C810D20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3E2D4-FD49-4E1C-B422-9429D61F623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09F6-6983-43F5-AF65-5F1F8C174AB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1F103-E3A2-40D5-8856-EACFA6B2DF7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B0C71-8EE6-4F87-8E31-9594888C485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5266-FB6B-4654-82B1-7E4AB4B7D35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71B22-2A19-4806-A332-20E956FC360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 estilo do título do modelo global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AA3DE8AE-A3D8-4EE0-9FBA-209A85970D1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pic>
        <p:nvPicPr>
          <p:cNvPr id="1030" name="Picture 6" descr="strtegic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orld-defece-review.blogspot.com/2013/01/top-10-economic-superpowers-2013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7864" y="404664"/>
            <a:ext cx="5416996" cy="3672408"/>
          </a:xfrm>
        </p:spPr>
        <p:txBody>
          <a:bodyPr/>
          <a:lstStyle/>
          <a:p>
            <a:pPr eaLnBrk="1" hangingPunct="1">
              <a:defRPr/>
            </a:pPr>
            <a:r>
              <a:rPr lang="pt-PT" b="1" i="1" dirty="0" smtClean="0"/>
              <a:t>CRISE </a:t>
            </a:r>
            <a:br>
              <a:rPr lang="pt-PT" b="1" i="1" dirty="0" smtClean="0"/>
            </a:br>
            <a:r>
              <a:rPr lang="pt-PT" b="1" i="1" dirty="0" smtClean="0"/>
              <a:t>INTERNACIONAL</a:t>
            </a:r>
            <a:br>
              <a:rPr lang="pt-PT" b="1" i="1" dirty="0" smtClean="0"/>
            </a:br>
            <a:r>
              <a:rPr lang="pt-PT" b="1" i="1" dirty="0" smtClean="0"/>
              <a:t>e o xadrez global do séc. XXI</a:t>
            </a:r>
            <a:endParaRPr lang="pt-PT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27004" y="4293096"/>
            <a:ext cx="54169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Prof. Doutora </a:t>
            </a:r>
            <a:r>
              <a:rPr lang="pt-PT" sz="2600" b="1" i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kumimoji="0" lang="pt-PT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aria</a:t>
            </a:r>
            <a:r>
              <a:rPr lang="pt-PT" sz="2600" b="1" i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pt-PT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Sousa Galito</a:t>
            </a:r>
            <a:endParaRPr kumimoji="0" lang="pt-PT" sz="2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543800" cy="1143000"/>
          </a:xfrm>
        </p:spPr>
        <p:txBody>
          <a:bodyPr/>
          <a:lstStyle/>
          <a:p>
            <a:r>
              <a:rPr lang="pt-PT" dirty="0" smtClean="0"/>
              <a:t>Actual Quadro Internacional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40768"/>
            <a:ext cx="7620000" cy="3384376"/>
          </a:xfrm>
        </p:spPr>
        <p:txBody>
          <a:bodyPr/>
          <a:lstStyle/>
          <a:p>
            <a:r>
              <a:rPr lang="pt-PT" sz="2400" dirty="0" smtClean="0"/>
              <a:t>Diminuição do poder político-económico dos EUA no xadrez mundial (militarmente ainda é hegemónico). Fim do mundo unipolar e afirmação do mundo multipolar.</a:t>
            </a:r>
          </a:p>
          <a:p>
            <a:r>
              <a:rPr lang="pt-PT" sz="2400" dirty="0" smtClean="0"/>
              <a:t>Diminuição do poder da UE (em especial da Zona Euro)</a:t>
            </a:r>
          </a:p>
          <a:p>
            <a:r>
              <a:rPr lang="pt-PT" sz="2400" dirty="0" smtClean="0"/>
              <a:t>Ascensão geoeconómica dos BRICA, mormente China.</a:t>
            </a:r>
          </a:p>
          <a:p>
            <a:r>
              <a:rPr lang="pt-PT" sz="2400" dirty="0" smtClean="0"/>
              <a:t>Centro geoeconómico do Atlântico para o Pacífico.</a:t>
            </a:r>
          </a:p>
          <a:p>
            <a:r>
              <a:rPr lang="pt-PT" sz="2400" dirty="0" smtClean="0"/>
              <a:t>Ascensão do diálogo Norte/Sul e sobretudo Sul/</a:t>
            </a:r>
            <a:r>
              <a:rPr lang="pt-PT" sz="2400" dirty="0" err="1" smtClean="0"/>
              <a:t>Sul</a:t>
            </a:r>
            <a:r>
              <a:rPr lang="pt-PT" sz="2400" dirty="0" smtClean="0"/>
              <a:t>.</a:t>
            </a:r>
          </a:p>
          <a:p>
            <a:r>
              <a:rPr lang="pt-PT" sz="2400" dirty="0" smtClean="0"/>
              <a:t>Maior papel do G20 e menos no G8.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7A5E2-CB0C-49BC-929E-B70FC377CE1E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  <p:sp>
        <p:nvSpPr>
          <p:cNvPr id="5" name="TextBox 4"/>
          <p:cNvSpPr txBox="1"/>
          <p:nvPr/>
        </p:nvSpPr>
        <p:spPr>
          <a:xfrm>
            <a:off x="1547664" y="4797152"/>
            <a:ext cx="68407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3"/>
                </a:solidFill>
                <a:effectLst/>
              </a:rPr>
              <a:t>G8</a:t>
            </a:r>
            <a:r>
              <a:rPr lang="pt-PT" sz="2000" dirty="0" smtClean="0">
                <a:solidFill>
                  <a:schemeClr val="accent3"/>
                </a:solidFill>
                <a:effectLst/>
              </a:rPr>
              <a:t>: França, Alemanha, Itália, Japão, Rússia, Canadá, Reino Unido, EUA (UE como observador)</a:t>
            </a:r>
            <a:endParaRPr lang="pt-PT" sz="2000" dirty="0"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589240"/>
            <a:ext cx="684076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3"/>
                </a:solidFill>
                <a:effectLst/>
              </a:rPr>
              <a:t>G20</a:t>
            </a:r>
            <a:r>
              <a:rPr lang="pt-PT" sz="2000" dirty="0" smtClean="0">
                <a:solidFill>
                  <a:schemeClr val="accent3"/>
                </a:solidFill>
                <a:effectLst/>
              </a:rPr>
              <a:t>: G8, África do Sul, Brasil, México, Argentina, China, Coreia do Sul, Índia, Indonésia, Arábia Saudita,  Turquia, Austrália, e UE.</a:t>
            </a:r>
            <a:endParaRPr lang="pt-PT" sz="2000" dirty="0"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8" descr="mundo_xadr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8913"/>
            <a:ext cx="788436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029"/>
          <p:cNvSpPr txBox="1">
            <a:spLocks noChangeArrowheads="1"/>
          </p:cNvSpPr>
          <p:nvPr/>
        </p:nvSpPr>
        <p:spPr bwMode="auto">
          <a:xfrm>
            <a:off x="1547664" y="548680"/>
            <a:ext cx="3240087" cy="1816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 mundo é um grande xadrez de política internacional</a:t>
            </a:r>
          </a:p>
        </p:txBody>
      </p:sp>
      <p:pic>
        <p:nvPicPr>
          <p:cNvPr id="76802" name="Picture 2" descr="http://jogolaxia.com/files/imagecache/artigos_full/files/artigos/po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420888"/>
            <a:ext cx="3810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1403649" y="5373216"/>
            <a:ext cx="2808312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Ou um jogo de </a:t>
            </a:r>
            <a:r>
              <a:rPr lang="pt-PT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poker</a:t>
            </a:r>
            <a:r>
              <a:rPr lang="pt-PT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7A5E2-CB0C-49BC-929E-B70FC377CE1E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25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75656" y="6309320"/>
            <a:ext cx="6408712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smtClean="0">
                <a:effectLst/>
                <a:hlinkClick r:id="rId4"/>
              </a:rPr>
              <a:t>http://world-defece-review.blogspot.com/2013/01/top-10-economic-superpowers-2013.html</a:t>
            </a:r>
            <a:r>
              <a:rPr lang="pt-PT" sz="1200" dirty="0" smtClean="0">
                <a:effectLst/>
              </a:rPr>
              <a:t> </a:t>
            </a:r>
            <a:endParaRPr lang="pt-PT" sz="1200" dirty="0">
              <a:effectLst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648072"/>
          </a:xfrm>
        </p:spPr>
        <p:txBody>
          <a:bodyPr/>
          <a:lstStyle/>
          <a:p>
            <a:r>
              <a:rPr lang="pt-PT" sz="5400" b="1" dirty="0" smtClean="0"/>
              <a:t>2013</a:t>
            </a:r>
            <a:endParaRPr lang="pt-PT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36104"/>
          </a:xfrm>
        </p:spPr>
        <p:txBody>
          <a:bodyPr/>
          <a:lstStyle/>
          <a:p>
            <a:r>
              <a:rPr lang="pt-PT" b="1" dirty="0" smtClean="0"/>
              <a:t>Potências Económicas – Novo Xadrez Internacional?   </a:t>
            </a:r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7A5E2-CB0C-49BC-929E-B70FC377CE1E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324125" cy="489654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7A5E2-CB0C-49BC-929E-B70FC377CE1E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  <p:sp>
        <p:nvSpPr>
          <p:cNvPr id="2050" name="AutoShape 2" descr="1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52" name="AutoShape 4" descr="1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936104"/>
          </a:xfrm>
        </p:spPr>
        <p:txBody>
          <a:bodyPr/>
          <a:lstStyle/>
          <a:p>
            <a:r>
              <a:rPr lang="pt-PT" sz="3200" b="1" dirty="0" smtClean="0"/>
              <a:t>Potências Económicas – Previsões para 2050</a:t>
            </a:r>
            <a:endParaRPr lang="pt-PT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836712"/>
            <a:ext cx="5328592" cy="1143000"/>
          </a:xfrm>
        </p:spPr>
        <p:txBody>
          <a:bodyPr/>
          <a:lstStyle/>
          <a:p>
            <a:r>
              <a:rPr lang="pt-PT" b="1" dirty="0" smtClean="0"/>
              <a:t>Maria Sousa Galito</a:t>
            </a:r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7A5E2-CB0C-49BC-929E-B70FC377CE1E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  <p:pic>
        <p:nvPicPr>
          <p:cNvPr id="36865" name="Picture 1" descr="00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1440160" cy="199278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 rot="10800000" flipV="1">
            <a:off x="1259632" y="2841902"/>
            <a:ext cx="75963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pt-PT" sz="1800" dirty="0" smtClean="0">
                <a:effectLst/>
                <a:ea typeface="SimSun" pitchFamily="2" charset="-122"/>
                <a:cs typeface="Times New Roman" pitchFamily="18" charset="0"/>
              </a:rPr>
              <a:t>I</a:t>
            </a: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nvestigadora </a:t>
            </a:r>
            <a:r>
              <a:rPr lang="pt-PT" sz="1800" dirty="0" smtClean="0">
                <a:effectLst/>
                <a:ea typeface="SimSun" pitchFamily="2" charset="-122"/>
                <a:cs typeface="Times New Roman" pitchFamily="18" charset="0"/>
              </a:rPr>
              <a:t>Convidada do</a:t>
            </a: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CESA/ISEG da actual Universidade de Lisboa (UL). Doutoramento em Ciência Política e Relações Internacionais no Instituto de Estudos Políticos da Universidade Católica Portuguesa de Lisboa (IEP-UCP 2008).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P</a:t>
            </a: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ós-graduação em CPRI no IEP-UCP. </a:t>
            </a:r>
            <a:r>
              <a:rPr lang="pt-PT" sz="1800" dirty="0" smtClean="0">
                <a:effectLst/>
                <a:ea typeface="SimSun" pitchFamily="2" charset="-122"/>
                <a:cs typeface="Times New Roman" pitchFamily="18" charset="0"/>
              </a:rPr>
              <a:t>Mestrado em Economia na Universidade de Nantes em (2000</a:t>
            </a: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).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L</a:t>
            </a: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icenciatura em Economia, na Universidade de Évora (1999). Auditora de Defesa Nacional,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do</a:t>
            </a: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Instituto de Defesa Nacional (2013). Experiência em docência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(5 </a:t>
            </a: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anos). Experiência em investigação (10 anos).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O</a:t>
            </a: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radora convidada regularmente para palestras e conferências nacionais e internacionais, com artigos publicados em revistas e jornais com </a:t>
            </a:r>
            <a:r>
              <a:rPr kumimoji="0" lang="pt-PT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peer</a:t>
            </a:r>
            <a:r>
              <a:rPr kumimoji="0" lang="pt-P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review</a:t>
            </a: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lvl="0" algn="just">
              <a:spcBef>
                <a:spcPct val="0"/>
              </a:spcBef>
            </a:pP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pt-PT" sz="1800" dirty="0" smtClean="0">
              <a:effectLst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		</a:t>
            </a: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27776" cy="1143000"/>
          </a:xfrm>
        </p:spPr>
        <p:txBody>
          <a:bodyPr/>
          <a:lstStyle/>
          <a:p>
            <a:r>
              <a:rPr lang="pt-PT" sz="3300" b="1" dirty="0" smtClean="0">
                <a:solidFill>
                  <a:schemeClr val="bg2"/>
                </a:solidFill>
              </a:rPr>
              <a:t>Crise Financeira Internacional – Génese </a:t>
            </a:r>
            <a:endParaRPr lang="pt-PT" sz="33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12568"/>
          </a:xfrm>
        </p:spPr>
        <p:txBody>
          <a:bodyPr/>
          <a:lstStyle/>
          <a:p>
            <a:pPr>
              <a:buNone/>
            </a:pPr>
            <a:r>
              <a:rPr lang="pt-PT" sz="2000" dirty="0" smtClean="0"/>
              <a:t>	Mercado dos EUA:</a:t>
            </a:r>
          </a:p>
          <a:p>
            <a:r>
              <a:rPr lang="pt-PT" sz="2000" dirty="0" smtClean="0"/>
              <a:t>A Reserva Federal norte-americana (</a:t>
            </a:r>
            <a:r>
              <a:rPr lang="pt-PT" sz="2000" dirty="0" err="1" smtClean="0"/>
              <a:t>Fed</a:t>
            </a:r>
            <a:r>
              <a:rPr lang="pt-PT" sz="2000" dirty="0" smtClean="0"/>
              <a:t>) reduziu as taxas de juro para estimular o mercado imobiliário para controlar os efeitos dos ataques terroristas de 11 Setembro 2001 nos mercados de tecnologias.</a:t>
            </a:r>
          </a:p>
          <a:p>
            <a:r>
              <a:rPr lang="pt-PT" sz="2000" dirty="0" smtClean="0"/>
              <a:t>As instituições bancárias deixaram de ser tão exigentes nas condições exigidas para conceder créditos. </a:t>
            </a:r>
          </a:p>
          <a:p>
            <a:pPr>
              <a:buNone/>
            </a:pPr>
            <a:endParaRPr lang="pt-PT" sz="2000" dirty="0" smtClean="0"/>
          </a:p>
          <a:p>
            <a:endParaRPr lang="pt-PT" sz="2000" dirty="0" smtClean="0"/>
          </a:p>
          <a:p>
            <a:pPr>
              <a:buNone/>
            </a:pPr>
            <a:endParaRPr lang="pt-PT" sz="2000" dirty="0" smtClean="0"/>
          </a:p>
          <a:p>
            <a:pPr>
              <a:buNone/>
            </a:pPr>
            <a:endParaRPr lang="pt-PT" sz="2000" dirty="0" smtClean="0"/>
          </a:p>
          <a:p>
            <a:r>
              <a:rPr lang="pt-PT" sz="2000" dirty="0" smtClean="0"/>
              <a:t>Quando a </a:t>
            </a:r>
            <a:r>
              <a:rPr lang="pt-PT" sz="2000" dirty="0" err="1" smtClean="0"/>
              <a:t>Fed</a:t>
            </a:r>
            <a:r>
              <a:rPr lang="pt-PT" sz="2000" dirty="0" smtClean="0"/>
              <a:t> começou a subir de novo os juros, o mercado imobiliário sofre um forte impacto. Os preços das casas começam a descer; hipotecas de alto risco para indivíduos com histórico de incumprimento de pagamento dos créditos aumenta significativamente</a:t>
            </a:r>
            <a:r>
              <a:rPr lang="pt-PT" sz="2000" dirty="0" smtClean="0">
                <a:cs typeface="Times New Roman" pitchFamily="18" charset="0"/>
              </a:rPr>
              <a:t>. A</a:t>
            </a:r>
            <a:r>
              <a:rPr lang="pt-PT" sz="2000" dirty="0" smtClean="0"/>
              <a:t>s famílias ficaram sem capacidade para saldar as suas dívidas.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7A5E2-CB0C-49BC-929E-B70FC377CE1E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47664" y="3573016"/>
            <a:ext cx="7200800" cy="101566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000" u="sng" dirty="0" smtClean="0">
                <a:solidFill>
                  <a:schemeClr val="accent3"/>
                </a:solidFill>
                <a:effectLst/>
                <a:cs typeface="Times New Roman" pitchFamily="18" charset="0"/>
              </a:rPr>
              <a:t>Subprime</a:t>
            </a:r>
            <a:r>
              <a:rPr lang="pt-PT" sz="2000" dirty="0">
                <a:solidFill>
                  <a:schemeClr val="accent3"/>
                </a:solidFill>
                <a:effectLst/>
                <a:cs typeface="Times New Roman" pitchFamily="18" charset="0"/>
              </a:rPr>
              <a:t>: É um crédito à habitação de alto risco que se destina a cidadãos com rendimentos mais baixos e uma situação económica </a:t>
            </a:r>
            <a:r>
              <a:rPr lang="pt-PT" sz="2000" dirty="0" smtClean="0">
                <a:solidFill>
                  <a:schemeClr val="accent3"/>
                </a:solidFill>
                <a:effectLst/>
                <a:cs typeface="Times New Roman" pitchFamily="18" charset="0"/>
              </a:rPr>
              <a:t>instável</a:t>
            </a:r>
            <a:r>
              <a:rPr lang="pt-PT" sz="2000" dirty="0">
                <a:solidFill>
                  <a:schemeClr val="accent3"/>
                </a:solidFill>
                <a:effectLst/>
                <a:cs typeface="Times New Roman" pitchFamily="18" charset="0"/>
              </a:rPr>
              <a:t>. A única garantia exigida nestes empréstimos é o imóvel.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03848" y="1268760"/>
            <a:ext cx="561637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sz="2000" b="1" u="sng" dirty="0" smtClean="0">
                <a:effectLst/>
                <a:cs typeface="Times New Roman" pitchFamily="18" charset="0"/>
              </a:rPr>
              <a:t> Bolha Financeira</a:t>
            </a:r>
            <a:r>
              <a:rPr lang="pt-PT" sz="2000" dirty="0" smtClean="0">
                <a:effectLst/>
                <a:cs typeface="Times New Roman" pitchFamily="18" charset="0"/>
              </a:rPr>
              <a:t>. Actividade financeira com níveis de </a:t>
            </a:r>
            <a:r>
              <a:rPr lang="pt-PT" sz="2000" i="1" dirty="0" err="1" smtClean="0">
                <a:effectLst/>
                <a:cs typeface="Times New Roman" pitchFamily="18" charset="0"/>
              </a:rPr>
              <a:t>alavancagem</a:t>
            </a:r>
            <a:r>
              <a:rPr lang="pt-PT" sz="2000" dirty="0" smtClean="0">
                <a:effectLst/>
                <a:cs typeface="Times New Roman" pitchFamily="18" charset="0"/>
              </a:rPr>
              <a:t> insustentáveis. Agências </a:t>
            </a:r>
            <a:r>
              <a:rPr lang="pt-PT" sz="2000" dirty="0">
                <a:effectLst/>
                <a:cs typeface="Times New Roman" pitchFamily="18" charset="0"/>
              </a:rPr>
              <a:t>de </a:t>
            </a:r>
            <a:r>
              <a:rPr lang="pt-PT" sz="2000" i="1" dirty="0" err="1" smtClean="0">
                <a:effectLst/>
                <a:cs typeface="Times New Roman" pitchFamily="18" charset="0"/>
              </a:rPr>
              <a:t>rating</a:t>
            </a:r>
            <a:r>
              <a:rPr lang="pt-PT" sz="2000" dirty="0" smtClean="0">
                <a:effectLst/>
                <a:cs typeface="Times New Roman" pitchFamily="18" charset="0"/>
              </a:rPr>
              <a:t> </a:t>
            </a:r>
            <a:r>
              <a:rPr lang="pt-PT" sz="2000" dirty="0">
                <a:effectLst/>
                <a:cs typeface="Times New Roman" pitchFamily="18" charset="0"/>
              </a:rPr>
              <a:t>empolavam valor acções;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000" dirty="0">
                <a:effectLst/>
                <a:cs typeface="Times New Roman" pitchFamily="18" charset="0"/>
              </a:rPr>
              <a:t> Abundância de liquidez no mercado;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000" dirty="0">
                <a:effectLst/>
                <a:cs typeface="Times New Roman" pitchFamily="18" charset="0"/>
              </a:rPr>
              <a:t> Taxas de juro muito </a:t>
            </a:r>
            <a:r>
              <a:rPr lang="pt-PT" sz="2000" dirty="0" smtClean="0">
                <a:effectLst/>
                <a:cs typeface="Times New Roman" pitchFamily="18" charset="0"/>
              </a:rPr>
              <a:t>baixas conduziram </a:t>
            </a:r>
            <a:r>
              <a:rPr lang="pt-PT" sz="2000" dirty="0">
                <a:effectLst/>
                <a:cs typeface="Times New Roman" pitchFamily="18" charset="0"/>
              </a:rPr>
              <a:t>ao aumento dos preços dos activos financeiros e dos activos reais (imobiliário</a:t>
            </a:r>
            <a:r>
              <a:rPr lang="pt-PT" sz="2000" dirty="0" smtClean="0">
                <a:effectLst/>
                <a:cs typeface="Times New Roman" pitchFamily="18" charset="0"/>
              </a:rPr>
              <a:t>).</a:t>
            </a:r>
          </a:p>
          <a:p>
            <a:pPr>
              <a:buFontTx/>
              <a:buChar char="•"/>
            </a:pPr>
            <a:r>
              <a:rPr lang="pt-PT" sz="2000" dirty="0" smtClean="0">
                <a:effectLst/>
                <a:cs typeface="Times New Roman" pitchFamily="18" charset="0"/>
              </a:rPr>
              <a:t>Ausência de políticas adequadas de regulação dos mercados e de gestão de riscos;</a:t>
            </a:r>
          </a:p>
          <a:p>
            <a:pPr>
              <a:buFontTx/>
              <a:buChar char="•"/>
            </a:pPr>
            <a:r>
              <a:rPr lang="pt-PT" sz="2000" dirty="0" smtClean="0">
                <a:effectLst/>
                <a:cs typeface="Times New Roman" pitchFamily="18" charset="0"/>
              </a:rPr>
              <a:t>Peso excessivo da componente variável da remuneração dos gestores/administradores; </a:t>
            </a:r>
          </a:p>
          <a:p>
            <a:pPr>
              <a:buFontTx/>
              <a:buChar char="•"/>
            </a:pPr>
            <a:r>
              <a:rPr lang="pt-PT" sz="2000" dirty="0" smtClean="0">
                <a:effectLst/>
                <a:cs typeface="Times New Roman" pitchFamily="18" charset="0"/>
              </a:rPr>
              <a:t> Atribuição de elevadíssimas indemnizações;</a:t>
            </a:r>
          </a:p>
          <a:p>
            <a:pPr>
              <a:buFontTx/>
              <a:buChar char="•"/>
            </a:pPr>
            <a:r>
              <a:rPr lang="pt-PT" sz="2000" dirty="0" smtClean="0">
                <a:effectLst/>
                <a:cs typeface="Times New Roman" pitchFamily="18" charset="0"/>
              </a:rPr>
              <a:t> Ausência de valores no sistema bancário. Erros humanos – avidez.</a:t>
            </a:r>
            <a:endParaRPr lang="pt-PT" sz="2000" dirty="0">
              <a:effectLst/>
              <a:cs typeface="Times New Roman" pitchFamily="18" charset="0"/>
            </a:endParaRPr>
          </a:p>
        </p:txBody>
      </p:sp>
      <p:sp>
        <p:nvSpPr>
          <p:cNvPr id="4100" name="AutoShape 4" descr="bancarrota abogado,bancarrota abogados,quiebra abogado,quiebra abogados,quiebra"/>
          <p:cNvSpPr>
            <a:spLocks noChangeAspect="1" noChangeArrowheads="1"/>
          </p:cNvSpPr>
          <p:nvPr/>
        </p:nvSpPr>
        <p:spPr bwMode="auto">
          <a:xfrm>
            <a:off x="155575" y="-1066800"/>
            <a:ext cx="2228850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664296" cy="6120680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4680520" cy="864096"/>
          </a:xfrm>
        </p:spPr>
        <p:txBody>
          <a:bodyPr/>
          <a:lstStyle/>
          <a:p>
            <a:r>
              <a:rPr lang="pt-PT" sz="4000" b="1" dirty="0" smtClean="0">
                <a:solidFill>
                  <a:schemeClr val="bg2"/>
                </a:solidFill>
              </a:rPr>
              <a:t>Causas da Crise</a:t>
            </a:r>
            <a:endParaRPr lang="pt-PT" sz="4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71800" y="1484785"/>
            <a:ext cx="612043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000" dirty="0" smtClean="0">
                <a:effectLst/>
              </a:rPr>
              <a:t>2004/06: taxas de juro sobem. Crise no sector imobiliário.</a:t>
            </a:r>
          </a:p>
          <a:p>
            <a:r>
              <a:rPr lang="pt-PT" sz="2000" b="1" dirty="0" smtClean="0">
                <a:effectLst/>
                <a:cs typeface="Times New Roman" pitchFamily="18" charset="0"/>
              </a:rPr>
              <a:t>2007 (Abril</a:t>
            </a:r>
            <a:r>
              <a:rPr lang="pt-PT" sz="2000" b="1" dirty="0" smtClean="0">
                <a:cs typeface="Times New Roman" pitchFamily="18" charset="0"/>
              </a:rPr>
              <a:t>): </a:t>
            </a:r>
            <a:r>
              <a:rPr lang="pt-PT" sz="2000" dirty="0" smtClean="0">
                <a:effectLst/>
              </a:rPr>
              <a:t>Problemas na </a:t>
            </a:r>
            <a:r>
              <a:rPr lang="pt-PT" sz="2000" i="1" dirty="0" err="1" smtClean="0">
                <a:effectLst/>
              </a:rPr>
              <a:t>New</a:t>
            </a:r>
            <a:r>
              <a:rPr lang="pt-PT" sz="2000" i="1" dirty="0" smtClean="0">
                <a:effectLst/>
              </a:rPr>
              <a:t> </a:t>
            </a:r>
            <a:r>
              <a:rPr lang="pt-PT" sz="2000" i="1" dirty="0" err="1" smtClean="0">
                <a:effectLst/>
              </a:rPr>
              <a:t>Century</a:t>
            </a:r>
            <a:r>
              <a:rPr lang="pt-PT" sz="2000" i="1" dirty="0" smtClean="0">
                <a:effectLst/>
              </a:rPr>
              <a:t> Financial</a:t>
            </a:r>
            <a:r>
              <a:rPr lang="pt-PT" sz="2000" dirty="0" smtClean="0">
                <a:effectLst/>
              </a:rPr>
              <a:t>, especializada em empréstimos </a:t>
            </a:r>
            <a:r>
              <a:rPr lang="pt-PT" sz="2000" i="1" dirty="0" err="1" smtClean="0">
                <a:effectLst/>
              </a:rPr>
              <a:t>subprime</a:t>
            </a:r>
            <a:r>
              <a:rPr lang="pt-PT" sz="2000" dirty="0" smtClean="0">
                <a:effectLst/>
              </a:rPr>
              <a:t>. </a:t>
            </a:r>
            <a:r>
              <a:rPr lang="pt-PT" sz="2000" b="1" dirty="0" smtClean="0">
                <a:effectLst/>
              </a:rPr>
              <a:t>O mercado do </a:t>
            </a:r>
            <a:r>
              <a:rPr lang="pt-PT" sz="2000" b="1" i="1" dirty="0" err="1" smtClean="0">
                <a:effectLst/>
              </a:rPr>
              <a:t>subprime</a:t>
            </a:r>
            <a:r>
              <a:rPr lang="pt-PT" sz="2000" b="1" dirty="0" smtClean="0">
                <a:effectLst/>
              </a:rPr>
              <a:t> sobre um primeiro abalo.</a:t>
            </a:r>
          </a:p>
          <a:p>
            <a:r>
              <a:rPr lang="pt-PT" sz="2000" dirty="0" smtClean="0">
                <a:effectLst/>
                <a:cs typeface="Times New Roman" pitchFamily="18" charset="0"/>
              </a:rPr>
              <a:t>(Agosto): o Banco Central Europeu investe no sector bancário para melhorar a liquidez. Os bancos centrais dos EUA, Canadá e Japão também intervêm no mercado.</a:t>
            </a:r>
          </a:p>
          <a:p>
            <a:r>
              <a:rPr lang="pt-PT" sz="2000" b="1" dirty="0" smtClean="0">
                <a:effectLst/>
                <a:cs typeface="Times New Roman" pitchFamily="18" charset="0"/>
              </a:rPr>
              <a:t>2008 (Setembro): </a:t>
            </a:r>
            <a:r>
              <a:rPr lang="pt-PT" sz="2000" dirty="0" smtClean="0">
                <a:effectLst/>
                <a:cs typeface="Times New Roman" pitchFamily="18" charset="0"/>
              </a:rPr>
              <a:t>O </a:t>
            </a:r>
            <a:r>
              <a:rPr lang="pt-PT" sz="2000" b="1" dirty="0" err="1" smtClean="0">
                <a:effectLst/>
                <a:cs typeface="Times New Roman" pitchFamily="18" charset="0"/>
              </a:rPr>
              <a:t>Lehman</a:t>
            </a:r>
            <a:r>
              <a:rPr lang="pt-PT" sz="2000" b="1" dirty="0" smtClean="0">
                <a:effectLst/>
                <a:cs typeface="Times New Roman" pitchFamily="18" charset="0"/>
              </a:rPr>
              <a:t> </a:t>
            </a:r>
            <a:r>
              <a:rPr lang="pt-PT" sz="2000" b="1" dirty="0" err="1" smtClean="0">
                <a:effectLst/>
                <a:cs typeface="Times New Roman" pitchFamily="18" charset="0"/>
              </a:rPr>
              <a:t>Brothers</a:t>
            </a:r>
            <a:r>
              <a:rPr lang="pt-PT" sz="2000" b="1" dirty="0" smtClean="0">
                <a:effectLst/>
                <a:cs typeface="Times New Roman" pitchFamily="18" charset="0"/>
              </a:rPr>
              <a:t> </a:t>
            </a:r>
            <a:r>
              <a:rPr lang="pt-PT" sz="2000" dirty="0" smtClean="0">
                <a:effectLst/>
                <a:cs typeface="Times New Roman" pitchFamily="18" charset="0"/>
              </a:rPr>
              <a:t>(4º maior banco de investimentos dos EUA)</a:t>
            </a:r>
            <a:r>
              <a:rPr lang="pt-PT" sz="2000" b="1" dirty="0" smtClean="0">
                <a:effectLst/>
                <a:cs typeface="Times New Roman" pitchFamily="18" charset="0"/>
              </a:rPr>
              <a:t> </a:t>
            </a:r>
            <a:r>
              <a:rPr lang="pt-PT" sz="2000" dirty="0" smtClean="0">
                <a:effectLst/>
                <a:cs typeface="Times New Roman" pitchFamily="18" charset="0"/>
              </a:rPr>
              <a:t>é o primeiro grande banco a entrar em colapso.</a:t>
            </a:r>
          </a:p>
          <a:p>
            <a:r>
              <a:rPr lang="pt-PT" sz="2000" dirty="0" smtClean="0">
                <a:effectLst/>
                <a:cs typeface="Times New Roman" pitchFamily="18" charset="0"/>
              </a:rPr>
              <a:t>(Outubro): a Islândia declara bancarrota.</a:t>
            </a:r>
          </a:p>
          <a:p>
            <a:pPr>
              <a:lnSpc>
                <a:spcPct val="80000"/>
              </a:lnSpc>
              <a:defRPr/>
            </a:pPr>
            <a:r>
              <a:rPr lang="pt-PT" sz="2000" b="1" dirty="0" smtClean="0">
                <a:effectLst/>
              </a:rPr>
              <a:t>2009:</a:t>
            </a:r>
            <a:r>
              <a:rPr lang="pt-PT" sz="2000" dirty="0" smtClean="0">
                <a:effectLst/>
              </a:rPr>
              <a:t> Intervenção dos Estados na economia aumenta; efectuam-se nacionalizações. As economias dos EUA e da UE são das que mais sofrem.</a:t>
            </a:r>
            <a:endParaRPr lang="pt-PT" sz="2000" u="sng" dirty="0" smtClean="0">
              <a:effectLst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5904656" cy="864096"/>
          </a:xfrm>
        </p:spPr>
        <p:txBody>
          <a:bodyPr/>
          <a:lstStyle/>
          <a:p>
            <a:r>
              <a:rPr lang="pt-PT" sz="4000" b="1" dirty="0" smtClean="0">
                <a:solidFill>
                  <a:schemeClr val="bg2"/>
                </a:solidFill>
              </a:rPr>
              <a:t>Consequências da Crise</a:t>
            </a:r>
            <a:endParaRPr lang="pt-PT" sz="4000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733256"/>
            <a:ext cx="2376264" cy="646331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chemeClr val="accent3"/>
                </a:solidFill>
              </a:rPr>
              <a:t>Bancarrota</a:t>
            </a:r>
            <a:endParaRPr lang="pt-PT" sz="3600" dirty="0">
              <a:solidFill>
                <a:schemeClr val="accent3"/>
              </a:solidFill>
            </a:endParaRPr>
          </a:p>
        </p:txBody>
      </p:sp>
      <p:sp>
        <p:nvSpPr>
          <p:cNvPr id="2050" name="AutoShape 2" descr="http://1.bp.blogspot.com/-gQiCsfe94Pk/ThxWXB16duI/AAAAAAAAA9c/gzhgK9MwWAU/s1600/bancarrota_270.png"/>
          <p:cNvSpPr>
            <a:spLocks noChangeAspect="1" noChangeArrowheads="1"/>
          </p:cNvSpPr>
          <p:nvPr/>
        </p:nvSpPr>
        <p:spPr bwMode="auto">
          <a:xfrm>
            <a:off x="155575" y="-1646238"/>
            <a:ext cx="257175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304256" cy="4797152"/>
          </a:xfrm>
          <a:prstGeom prst="rect">
            <a:avLst/>
          </a:prstGeom>
          <a:noFill/>
          <a:ln w="50800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7A5E2-CB0C-49BC-929E-B70FC377CE1E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  <p:sp>
        <p:nvSpPr>
          <p:cNvPr id="26626" name="AutoShape 2" descr="http://trendsmena.com/wp-content/uploads/2013/09/Economic-crisis-e1378651749772.jpg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629" name="AutoShape 5" descr="http://www.leap2020.eu/photo/art/grande/1221295-1589505.jpg?v=1289457446"/>
          <p:cNvSpPr>
            <a:spLocks noChangeAspect="1" noChangeArrowheads="1"/>
          </p:cNvSpPr>
          <p:nvPr/>
        </p:nvSpPr>
        <p:spPr bwMode="auto">
          <a:xfrm>
            <a:off x="155575" y="-2765425"/>
            <a:ext cx="7000875" cy="577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618611" cy="627296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 rot="5639070">
            <a:off x="7498289" y="120948"/>
            <a:ext cx="504056" cy="995422"/>
          </a:xfrm>
          <a:prstGeom prst="ellipse">
            <a:avLst/>
          </a:prstGeom>
          <a:noFill/>
          <a:ln w="508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543800" cy="735360"/>
          </a:xfrm>
        </p:spPr>
        <p:txBody>
          <a:bodyPr/>
          <a:lstStyle/>
          <a:p>
            <a:r>
              <a:rPr lang="pt-PT" b="1" dirty="0" smtClean="0"/>
              <a:t>Crise Económica na Europa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12776"/>
            <a:ext cx="7547992" cy="1807840"/>
          </a:xfrm>
          <a:solidFill>
            <a:schemeClr val="bg2"/>
          </a:solidFill>
        </p:spPr>
        <p:txBody>
          <a:bodyPr/>
          <a:lstStyle/>
          <a:p>
            <a:pPr>
              <a:buNone/>
            </a:pPr>
            <a:r>
              <a:rPr lang="pt-PT" sz="2400" dirty="0" smtClean="0">
                <a:solidFill>
                  <a:schemeClr val="accent3"/>
                </a:solidFill>
              </a:rPr>
              <a:t>A crise económica e política europeia resulta no confronto entre duas lógicas: </a:t>
            </a:r>
          </a:p>
          <a:p>
            <a:r>
              <a:rPr lang="pt-PT" sz="2400" dirty="0" smtClean="0">
                <a:solidFill>
                  <a:schemeClr val="accent3"/>
                </a:solidFill>
              </a:rPr>
              <a:t>lógica dos interesses do capital </a:t>
            </a:r>
          </a:p>
          <a:p>
            <a:r>
              <a:rPr lang="pt-PT" sz="2400" dirty="0" smtClean="0">
                <a:solidFill>
                  <a:schemeClr val="accent3"/>
                </a:solidFill>
              </a:rPr>
              <a:t>lógica dos interessas do bem-estar social</a:t>
            </a:r>
            <a:endParaRPr lang="pt-PT" sz="2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7A5E2-CB0C-49BC-929E-B70FC377CE1E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31640" y="3501008"/>
            <a:ext cx="7547992" cy="2448272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Rebentou</a:t>
            </a:r>
            <a:r>
              <a:rPr kumimoji="0" lang="pt-PT" sz="24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 a crise financeira do </a:t>
            </a:r>
            <a:r>
              <a:rPr kumimoji="0" lang="pt-PT" sz="2400" b="0" i="1" u="none" strike="noStrike" kern="0" cap="none" spc="0" normalizeH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subprime</a:t>
            </a:r>
            <a:r>
              <a:rPr kumimoji="0" lang="pt-PT" sz="24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Crise tornou-se global. Afectou o sistema financeiro europeu.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PT" sz="2400" kern="0" dirty="0" smtClean="0">
                <a:solidFill>
                  <a:schemeClr val="accent3"/>
                </a:solidFill>
                <a:effectLst/>
                <a:latin typeface="+mn-lt"/>
              </a:rPr>
              <a:t>Pela pressão dos desequilíbrio especulativo dos mercados financeiros (economia do tipo “casino” – </a:t>
            </a:r>
            <a:r>
              <a:rPr lang="pt-PT" sz="2400" kern="0" dirty="0" err="1" smtClean="0">
                <a:solidFill>
                  <a:schemeClr val="accent3"/>
                </a:solidFill>
                <a:effectLst/>
                <a:latin typeface="+mn-lt"/>
              </a:rPr>
              <a:t>Susan</a:t>
            </a:r>
            <a:r>
              <a:rPr lang="pt-PT" sz="2400" kern="0" dirty="0" smtClean="0">
                <a:solidFill>
                  <a:schemeClr val="accent3"/>
                </a:solidFill>
                <a:effectLst/>
                <a:latin typeface="+mn-lt"/>
              </a:rPr>
              <a:t> George), teve impacto negativo na economia real (aumento do desemprego, menos produção, menos investimento,…).</a:t>
            </a:r>
            <a:endParaRPr kumimoji="0" lang="pt-PT" sz="2400" b="0" i="0" u="none" strike="noStrike" kern="0" cap="none" spc="0" normalizeH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31640" y="6093296"/>
            <a:ext cx="7547992" cy="495672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Está a começar a afectar as economias dos BRICA.</a:t>
            </a:r>
            <a:endParaRPr kumimoji="0" lang="pt-PT" sz="2400" b="0" i="0" u="none" strike="noStrike" kern="0" cap="none" spc="0" normalizeH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1143000"/>
          </a:xfrm>
        </p:spPr>
        <p:txBody>
          <a:bodyPr/>
          <a:lstStyle/>
          <a:p>
            <a:r>
              <a:rPr lang="pt-PT" sz="3200" b="1" dirty="0" smtClean="0"/>
              <a:t>Previsões de </a:t>
            </a:r>
            <a:r>
              <a:rPr lang="pt-PT" sz="3200" b="1" dirty="0" err="1" smtClean="0"/>
              <a:t>Nouriel</a:t>
            </a:r>
            <a:r>
              <a:rPr lang="pt-PT" sz="3200" b="1" dirty="0" smtClean="0"/>
              <a:t> </a:t>
            </a:r>
            <a:r>
              <a:rPr lang="pt-PT" sz="3200" b="1" dirty="0" err="1" smtClean="0"/>
              <a:t>Roubini</a:t>
            </a:r>
            <a:endParaRPr lang="pt-PT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340768"/>
            <a:ext cx="5931768" cy="1728192"/>
          </a:xfrm>
          <a:solidFill>
            <a:schemeClr val="bg2"/>
          </a:solidFill>
        </p:spPr>
        <p:txBody>
          <a:bodyPr/>
          <a:lstStyle/>
          <a:p>
            <a:r>
              <a:rPr lang="pt-PT" sz="2000" dirty="0" smtClean="0">
                <a:solidFill>
                  <a:schemeClr val="accent3"/>
                </a:solidFill>
              </a:rPr>
              <a:t>Economista, professor da Universidade de Nova Iorque</a:t>
            </a:r>
          </a:p>
          <a:p>
            <a:r>
              <a:rPr lang="pt-PT" sz="2000" dirty="0" smtClean="0">
                <a:solidFill>
                  <a:schemeClr val="accent3"/>
                </a:solidFill>
              </a:rPr>
              <a:t>Famoso por ter previsto a crise do </a:t>
            </a:r>
            <a:r>
              <a:rPr lang="pt-PT" sz="2000" i="1" dirty="0" err="1" smtClean="0">
                <a:solidFill>
                  <a:schemeClr val="accent3"/>
                </a:solidFill>
              </a:rPr>
              <a:t>subprime</a:t>
            </a:r>
            <a:r>
              <a:rPr lang="pt-PT" sz="2000" dirty="0" smtClean="0">
                <a:solidFill>
                  <a:schemeClr val="accent3"/>
                </a:solidFill>
              </a:rPr>
              <a:t> de 2008</a:t>
            </a:r>
          </a:p>
          <a:p>
            <a:r>
              <a:rPr lang="pt-PT" sz="2000" dirty="0" smtClean="0">
                <a:solidFill>
                  <a:schemeClr val="accent3"/>
                </a:solidFill>
              </a:rPr>
              <a:t>Prevê para 2013 em diante uma “Tempestade Global Perfeita” (pior que a de 2008)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7A5E2-CB0C-49BC-929E-B70FC377CE1E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  <p:sp>
        <p:nvSpPr>
          <p:cNvPr id="2050" name="AutoShape 2" descr="https://encrypted-tbn2.gstatic.com/images?q=tbn:ANd9GcR3boHLvjV5eTGaGb6fd8_aMET6jx5yLh5irykuLXEEkAbbwyVA"/>
          <p:cNvSpPr>
            <a:spLocks noChangeAspect="1" noChangeArrowheads="1"/>
          </p:cNvSpPr>
          <p:nvPr/>
        </p:nvSpPr>
        <p:spPr bwMode="auto">
          <a:xfrm>
            <a:off x="155575" y="-830263"/>
            <a:ext cx="208597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56" y="1340768"/>
            <a:ext cx="208574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3212976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 smtClean="0">
                <a:effectLst/>
              </a:rPr>
              <a:t> </a:t>
            </a:r>
            <a:r>
              <a:rPr lang="pt-PT" sz="2000" i="1" dirty="0" err="1" smtClean="0">
                <a:effectLst/>
              </a:rPr>
              <a:t>Ceteris</a:t>
            </a:r>
            <a:r>
              <a:rPr lang="pt-PT" sz="2000" i="1" dirty="0" smtClean="0">
                <a:effectLst/>
              </a:rPr>
              <a:t> </a:t>
            </a:r>
            <a:r>
              <a:rPr lang="pt-PT" sz="2000" i="1" dirty="0" err="1" smtClean="0">
                <a:effectLst/>
              </a:rPr>
              <a:t>Paribus</a:t>
            </a:r>
            <a:r>
              <a:rPr lang="pt-PT" sz="2000" dirty="0" smtClean="0">
                <a:effectLst/>
              </a:rPr>
              <a:t>, os países vão ficar “sem munições” para continuar a combater a crise (“95% gastas em 4 anos”)</a:t>
            </a: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effectLst/>
              </a:rPr>
              <a:t>  </a:t>
            </a:r>
            <a:r>
              <a:rPr lang="pt-PT" sz="2000" i="1" dirty="0" smtClean="0">
                <a:effectLst/>
              </a:rPr>
              <a:t>“Em 2008, você podia cortar as taxas de juros de 5% ou 6% para zero, fazer QE1 (pacote de política monetária para estimular a economia), QE2, QE3, você poderia fazer estímulo fiscal a até 10% do PIB. Hoje, mais </a:t>
            </a:r>
            <a:r>
              <a:rPr lang="pt-PT" sz="2000" i="1" dirty="0" err="1" smtClean="0">
                <a:effectLst/>
              </a:rPr>
              <a:t>QEs</a:t>
            </a:r>
            <a:r>
              <a:rPr lang="pt-PT" sz="2000" i="1" dirty="0" smtClean="0">
                <a:effectLst/>
              </a:rPr>
              <a:t> estão se tornando menos e menos eficazes porque os problemas são de insolvência, não de falta de liquidez. </a:t>
            </a:r>
            <a:r>
              <a:rPr lang="pt-PT" sz="2000" i="1" dirty="0" err="1" smtClean="0">
                <a:effectLst/>
              </a:rPr>
              <a:t>Déficits</a:t>
            </a:r>
            <a:r>
              <a:rPr lang="pt-PT" sz="2000" i="1" dirty="0" smtClean="0">
                <a:effectLst/>
              </a:rPr>
              <a:t> fiscais já são tão grandes que todo mundo tem que cortá-los, e não aumentá-los. E você não pode salvar os bancos, porque 1) há oposição política a isso e 2) os governos estão perto da insolvência e não podem socorrer a si próprios, muito menos o sistema bancário”  (Julho, 2012)</a:t>
            </a:r>
            <a:endParaRPr lang="pt-PT" sz="2000" i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6156176" cy="1143000"/>
          </a:xfrm>
        </p:spPr>
        <p:txBody>
          <a:bodyPr/>
          <a:lstStyle/>
          <a:p>
            <a:r>
              <a:rPr lang="pt-PT" sz="3200" b="1" dirty="0" smtClean="0"/>
              <a:t>Previsões de </a:t>
            </a:r>
            <a:r>
              <a:rPr lang="pt-PT" sz="3200" b="1" dirty="0" err="1" smtClean="0"/>
              <a:t>Nouriel</a:t>
            </a:r>
            <a:r>
              <a:rPr lang="pt-PT" sz="3200" b="1" dirty="0" smtClean="0"/>
              <a:t> </a:t>
            </a:r>
            <a:r>
              <a:rPr lang="pt-PT" sz="3200" b="1" dirty="0" err="1" smtClean="0"/>
              <a:t>Roubini</a:t>
            </a:r>
            <a:r>
              <a:rPr lang="pt-PT" sz="3200" b="1" dirty="0" smtClean="0"/>
              <a:t> (2012)</a:t>
            </a:r>
            <a:endParaRPr lang="pt-PT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7A5E2-CB0C-49BC-929E-B70FC377CE1E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  <p:sp>
        <p:nvSpPr>
          <p:cNvPr id="2050" name="AutoShape 2" descr="https://encrypted-tbn2.gstatic.com/images?q=tbn:ANd9GcR3boHLvjV5eTGaGb6fd8_aMET6jx5yLh5irykuLXEEkAbbwyVA"/>
          <p:cNvSpPr>
            <a:spLocks noChangeAspect="1" noChangeArrowheads="1"/>
          </p:cNvSpPr>
          <p:nvPr/>
        </p:nvSpPr>
        <p:spPr bwMode="auto">
          <a:xfrm>
            <a:off x="155575" y="-830263"/>
            <a:ext cx="208597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08574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552" y="2420888"/>
            <a:ext cx="8208912" cy="4104456"/>
          </a:xfrm>
        </p:spPr>
        <p:txBody>
          <a:bodyPr/>
          <a:lstStyle/>
          <a:p>
            <a:r>
              <a:rPr lang="pt-PT" sz="2000" dirty="0" smtClean="0"/>
              <a:t>“O comboio de baixa velocidade na Zona Euro pode tornar-se rapidamente num desastre”.</a:t>
            </a:r>
          </a:p>
          <a:p>
            <a:r>
              <a:rPr lang="pt-PT" sz="2000" dirty="0" smtClean="0"/>
              <a:t>“Os EUA estão a perder velocidade e a sofrer uma recessão, dados os últimos dados económicos”.</a:t>
            </a:r>
          </a:p>
          <a:p>
            <a:r>
              <a:rPr lang="pt-PT" sz="2000" dirty="0" smtClean="0"/>
              <a:t>A economia chinesa pode enfrentar dificuldades</a:t>
            </a:r>
          </a:p>
          <a:p>
            <a:r>
              <a:rPr lang="pt-PT" sz="2000" dirty="0" smtClean="0"/>
              <a:t>"Os outros mercados emergentes têm taxas menores de crescimento. Os </a:t>
            </a:r>
            <a:br>
              <a:rPr lang="pt-PT" sz="2000" dirty="0" smtClean="0"/>
            </a:br>
            <a:r>
              <a:rPr lang="pt-PT" sz="2000" dirty="0" smtClean="0"/>
              <a:t>BRIC (China, Rússia, Índia, Brasil) mas também México e Turquia. Em parte é porque há uma recessão na Zona euro e no Reino Unido, em parte porque eles não está fazendo as reformas estruturais necessárias”.</a:t>
            </a:r>
          </a:p>
          <a:p>
            <a:r>
              <a:rPr lang="pt-PT" sz="2000" dirty="0" smtClean="0"/>
              <a:t>A “</a:t>
            </a:r>
            <a:r>
              <a:rPr lang="pt-PT" sz="2000" dirty="0" err="1" smtClean="0"/>
              <a:t>bomba-relógio</a:t>
            </a:r>
            <a:r>
              <a:rPr lang="pt-PT" sz="2000" dirty="0" smtClean="0"/>
              <a:t>” de uma potencial guerra entre Israel e EUA contra o Irão. As negociações falharam. As sanções vão falhar. Se tal acontecer, os preços globais de petróleo dobram do dia para a noite".</a:t>
            </a:r>
          </a:p>
          <a:p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Previsões do BCE (Set. 2013)</a:t>
            </a:r>
            <a:endParaRPr lang="pt-P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dirty="0" smtClean="0"/>
              <a:t>2013: Contracção de 0,4% para a Zona Euro.</a:t>
            </a:r>
          </a:p>
          <a:p>
            <a:r>
              <a:rPr lang="pt-PT" sz="2400" dirty="0" smtClean="0"/>
              <a:t>2014: Crescimento de 1% para a Zona Euro.</a:t>
            </a:r>
          </a:p>
          <a:p>
            <a:pPr>
              <a:buNone/>
            </a:pPr>
            <a:endParaRPr lang="pt-PT" sz="2400" dirty="0" smtClean="0"/>
          </a:p>
          <a:p>
            <a:r>
              <a:rPr lang="pt-PT" sz="2400" dirty="0" smtClean="0"/>
              <a:t>promessa de manter os juros </a:t>
            </a:r>
            <a:r>
              <a:rPr lang="pt-PT" sz="2400" smtClean="0"/>
              <a:t>baixos de </a:t>
            </a:r>
            <a:r>
              <a:rPr lang="pt-PT" sz="2400" dirty="0" smtClean="0"/>
              <a:t>forma a evitar que a subida dos juros nos EUA contagie a Zona Euro.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7A5E2-CB0C-49BC-929E-B70FC377CE1E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atégia">
  <a:themeElements>
    <a:clrScheme name="Estratégia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Estratégi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PT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PT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Estratégia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atégia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atégia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atégia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atégia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atégia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C:\Programas\Microsoft Office\Templates\Estruturas de Apresentação\Estratégia.pot</Template>
  <TotalTime>2409</TotalTime>
  <Words>975</Words>
  <Application>Microsoft Office PowerPoint</Application>
  <PresentationFormat>On-screen Show (4:3)</PresentationFormat>
  <Paragraphs>97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Estratégia</vt:lpstr>
      <vt:lpstr>CRISE  INTERNACIONAL e o xadrez global do séc. XXI</vt:lpstr>
      <vt:lpstr>Crise Financeira Internacional – Génese </vt:lpstr>
      <vt:lpstr>Causas da Crise</vt:lpstr>
      <vt:lpstr>Consequências da Crise</vt:lpstr>
      <vt:lpstr>Slide 5</vt:lpstr>
      <vt:lpstr>Crise Económica na Europa</vt:lpstr>
      <vt:lpstr>Previsões de Nouriel Roubini</vt:lpstr>
      <vt:lpstr>Previsões de Nouriel Roubini (2012)</vt:lpstr>
      <vt:lpstr>Previsões do BCE (Set. 2013)</vt:lpstr>
      <vt:lpstr>Actual Quadro Internacional</vt:lpstr>
      <vt:lpstr>Slide 11</vt:lpstr>
      <vt:lpstr>2013</vt:lpstr>
      <vt:lpstr>Potências Económicas – Novo Xadrez Internacional?   </vt:lpstr>
      <vt:lpstr>Potências Económicas – Previsões para 2050</vt:lpstr>
      <vt:lpstr>Maria Sousa Galito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Armas de destruição maciça</dc:title>
  <dc:creator>Maria Miguel</dc:creator>
  <cp:lastModifiedBy>Toshiba</cp:lastModifiedBy>
  <cp:revision>455</cp:revision>
  <dcterms:created xsi:type="dcterms:W3CDTF">2003-10-15T16:00:38Z</dcterms:created>
  <dcterms:modified xsi:type="dcterms:W3CDTF">2013-11-21T22:48:08Z</dcterms:modified>
</cp:coreProperties>
</file>