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3"/>
  </p:notesMasterIdLst>
  <p:handoutMasterIdLst>
    <p:handoutMasterId r:id="rId24"/>
  </p:handoutMasterIdLst>
  <p:sldIdLst>
    <p:sldId id="256" r:id="rId2"/>
    <p:sldId id="272" r:id="rId3"/>
    <p:sldId id="290" r:id="rId4"/>
    <p:sldId id="291" r:id="rId5"/>
    <p:sldId id="257" r:id="rId6"/>
    <p:sldId id="289" r:id="rId7"/>
    <p:sldId id="286" r:id="rId8"/>
    <p:sldId id="288" r:id="rId9"/>
    <p:sldId id="287" r:id="rId10"/>
    <p:sldId id="294" r:id="rId11"/>
    <p:sldId id="295" r:id="rId12"/>
    <p:sldId id="282" r:id="rId13"/>
    <p:sldId id="273" r:id="rId14"/>
    <p:sldId id="284" r:id="rId15"/>
    <p:sldId id="275" r:id="rId16"/>
    <p:sldId id="276" r:id="rId17"/>
    <p:sldId id="277" r:id="rId18"/>
    <p:sldId id="278" r:id="rId19"/>
    <p:sldId id="279" r:id="rId20"/>
    <p:sldId id="280" r:id="rId21"/>
    <p:sldId id="292" r:id="rId22"/>
  </p:sldIdLst>
  <p:sldSz cx="9144000" cy="6858000" type="screen4x3"/>
  <p:notesSz cx="6851650" cy="9747250"/>
  <p:defaultTextStyle>
    <a:defPPr>
      <a:defRPr lang="pt-PT"/>
    </a:defPPr>
    <a:lvl1pPr algn="l" rtl="0" fontAlgn="base">
      <a:spcBef>
        <a:spcPct val="5000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5000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5000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5000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50000"/>
      </a:spcBef>
      <a:spcAft>
        <a:spcPct val="0"/>
      </a:spcAft>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4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96352" autoAdjust="0"/>
  </p:normalViewPr>
  <p:slideViewPr>
    <p:cSldViewPr>
      <p:cViewPr>
        <p:scale>
          <a:sx n="75" d="100"/>
          <a:sy n="75" d="100"/>
        </p:scale>
        <p:origin x="-12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effectLst/>
              </a:defRPr>
            </a:lvl1pPr>
          </a:lstStyle>
          <a:p>
            <a:pPr>
              <a:defRPr/>
            </a:pPr>
            <a:endParaRPr lang="pt-PT"/>
          </a:p>
        </p:txBody>
      </p:sp>
      <p:sp>
        <p:nvSpPr>
          <p:cNvPr id="31747"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ffectLst/>
              </a:defRPr>
            </a:lvl1pPr>
          </a:lstStyle>
          <a:p>
            <a:pPr>
              <a:defRPr/>
            </a:pPr>
            <a:endParaRPr lang="pt-PT"/>
          </a:p>
        </p:txBody>
      </p:sp>
      <p:sp>
        <p:nvSpPr>
          <p:cNvPr id="31748"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effectLst/>
              </a:defRPr>
            </a:lvl1pPr>
          </a:lstStyle>
          <a:p>
            <a:pPr>
              <a:defRPr/>
            </a:pPr>
            <a:endParaRPr lang="pt-PT"/>
          </a:p>
        </p:txBody>
      </p:sp>
      <p:sp>
        <p:nvSpPr>
          <p:cNvPr id="31749"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effectLst/>
              </a:defRPr>
            </a:lvl1pPr>
          </a:lstStyle>
          <a:p>
            <a:pPr>
              <a:defRPr/>
            </a:pPr>
            <a:fld id="{4D957497-8560-4C46-91B1-C24C3C711447}" type="slidenum">
              <a:rPr lang="pt-PT"/>
              <a:pPr>
                <a:defRPr/>
              </a:pPr>
              <a:t>‹nº›</a:t>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effectLst/>
              </a:defRPr>
            </a:lvl1pPr>
          </a:lstStyle>
          <a:p>
            <a:pPr>
              <a:defRPr/>
            </a:pPr>
            <a:endParaRPr lang="pt-PT"/>
          </a:p>
        </p:txBody>
      </p:sp>
      <p:sp>
        <p:nvSpPr>
          <p:cNvPr id="22531" name="Rectangle 3"/>
          <p:cNvSpPr>
            <a:spLocks noGrp="1" noChangeArrowheads="1"/>
          </p:cNvSpPr>
          <p:nvPr>
            <p:ph type="dt"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ffectLst/>
              </a:defRPr>
            </a:lvl1pPr>
          </a:lstStyle>
          <a:p>
            <a:pPr>
              <a:defRPr/>
            </a:pPr>
            <a:endParaRPr lang="pt-PT"/>
          </a:p>
        </p:txBody>
      </p:sp>
      <p:sp>
        <p:nvSpPr>
          <p:cNvPr id="29700" name="Rectangle 4"/>
          <p:cNvSpPr>
            <a:spLocks noGrp="1" noRot="1" noChangeAspect="1" noChangeArrowheads="1" noTextEdit="1"/>
          </p:cNvSpPr>
          <p:nvPr>
            <p:ph type="sldImg" idx="2"/>
          </p:nvPr>
        </p:nvSpPr>
        <p:spPr bwMode="auto">
          <a:xfrm>
            <a:off x="987425" y="730250"/>
            <a:ext cx="4876800" cy="3656013"/>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12813" y="4629150"/>
            <a:ext cx="5026025" cy="4386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noProof="0" smtClean="0"/>
              <a:t>Faça clique para editar os estilos de texto do modelo global</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22534" name="Rectangle 6"/>
          <p:cNvSpPr>
            <a:spLocks noGrp="1" noChangeArrowheads="1"/>
          </p:cNvSpPr>
          <p:nvPr>
            <p:ph type="ftr" sz="quarter" idx="4"/>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effectLst/>
              </a:defRPr>
            </a:lvl1pPr>
          </a:lstStyle>
          <a:p>
            <a:pPr>
              <a:defRPr/>
            </a:pPr>
            <a:endParaRPr lang="pt-PT"/>
          </a:p>
        </p:txBody>
      </p:sp>
      <p:sp>
        <p:nvSpPr>
          <p:cNvPr id="22535" name="Rectangle 7"/>
          <p:cNvSpPr>
            <a:spLocks noGrp="1" noChangeArrowheads="1"/>
          </p:cNvSpPr>
          <p:nvPr>
            <p:ph type="sldNum" sz="quarter" idx="5"/>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effectLst/>
              </a:defRPr>
            </a:lvl1pPr>
          </a:lstStyle>
          <a:p>
            <a:pPr>
              <a:defRPr/>
            </a:pPr>
            <a:fld id="{C325F421-9108-49C2-8AF1-B49BEFCCCDB2}" type="slidenum">
              <a:rPr lang="pt-PT"/>
              <a:pPr>
                <a:defRPr/>
              </a:pPr>
              <a:t>‹nº›</a:t>
            </a:fld>
            <a:endParaRPr lang="pt-P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Posição da Imagem do Diapositivo 1"/>
          <p:cNvSpPr>
            <a:spLocks noGrp="1" noRot="1" noChangeAspect="1" noTextEdit="1"/>
          </p:cNvSpPr>
          <p:nvPr>
            <p:ph type="sldImg"/>
          </p:nvPr>
        </p:nvSpPr>
        <p:spPr>
          <a:xfrm>
            <a:off x="989013" y="730250"/>
            <a:ext cx="4873625" cy="3656013"/>
          </a:xfrm>
          <a:ln/>
        </p:spPr>
      </p:sp>
      <p:sp>
        <p:nvSpPr>
          <p:cNvPr id="30723" name="Marcador de Posição de Notas 2"/>
          <p:cNvSpPr>
            <a:spLocks noGrp="1"/>
          </p:cNvSpPr>
          <p:nvPr>
            <p:ph type="body" idx="1"/>
          </p:nvPr>
        </p:nvSpPr>
        <p:spPr>
          <a:noFill/>
          <a:ln/>
        </p:spPr>
        <p:txBody>
          <a:bodyPr/>
          <a:lstStyle/>
          <a:p>
            <a:pPr eaLnBrk="1" hangingPunct="1"/>
            <a:endParaRPr lang="pt-PT" smtClean="0"/>
          </a:p>
        </p:txBody>
      </p:sp>
      <p:sp>
        <p:nvSpPr>
          <p:cNvPr id="30724" name="Marcador de Posição do Número do Diapositivo 3"/>
          <p:cNvSpPr>
            <a:spLocks noGrp="1"/>
          </p:cNvSpPr>
          <p:nvPr>
            <p:ph type="sldNum" sz="quarter" idx="5"/>
          </p:nvPr>
        </p:nvSpPr>
        <p:spPr>
          <a:noFill/>
        </p:spPr>
        <p:txBody>
          <a:bodyPr/>
          <a:lstStyle/>
          <a:p>
            <a:fld id="{BBCF6485-A54D-4607-A901-D0019B4515F0}" type="slidenum">
              <a:rPr lang="pt-PT" smtClean="0"/>
              <a:pPr/>
              <a:t>1</a:t>
            </a:fld>
            <a:endParaRPr lang="pt-P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C325F421-9108-49C2-8AF1-B49BEFCCCDB2}" type="slidenum">
              <a:rPr lang="pt-PT" smtClean="0"/>
              <a:pPr>
                <a:defRPr/>
              </a:pPr>
              <a:t>10</a:t>
            </a:fld>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C325F421-9108-49C2-8AF1-B49BEFCCCDB2}" type="slidenum">
              <a:rPr lang="pt-PT" smtClean="0"/>
              <a:pPr>
                <a:defRPr/>
              </a:pPr>
              <a:t>11</a:t>
            </a:fld>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046C1D18-631F-42DB-9099-38FC7061F722}" type="slidenum">
              <a:rPr lang="pt-PT" smtClean="0"/>
              <a:pPr/>
              <a:t>12</a:t>
            </a:fld>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a Imagem do Diapositivo 1"/>
          <p:cNvSpPr>
            <a:spLocks noGrp="1" noRot="1" noChangeAspect="1" noTextEdit="1"/>
          </p:cNvSpPr>
          <p:nvPr>
            <p:ph type="sldImg"/>
          </p:nvPr>
        </p:nvSpPr>
        <p:spPr bwMode="auto">
          <a:xfrm>
            <a:off x="989013" y="730250"/>
            <a:ext cx="4873625" cy="3656013"/>
          </a:xfrm>
          <a:noFill/>
          <a:ln>
            <a:solidFill>
              <a:srgbClr val="000000"/>
            </a:solidFill>
            <a:miter lim="800000"/>
            <a:headEnd/>
            <a:tailEnd/>
          </a:ln>
        </p:spPr>
      </p:sp>
      <p:sp>
        <p:nvSpPr>
          <p:cNvPr id="28675"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PT" smtClean="0"/>
          </a:p>
        </p:txBody>
      </p:sp>
      <p:sp>
        <p:nvSpPr>
          <p:cNvPr id="28676" name="Marcador de Posição do Número do Diapositivo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76112A-352D-40D7-9B0B-6C524DB50790}" type="slidenum">
              <a:rPr lang="pt-PT" smtClean="0"/>
              <a:pPr/>
              <a:t>13</a:t>
            </a:fld>
            <a:endParaRPr lang="pt-P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2B4C0EA3-30BA-4EAE-A52F-1AC9820C6E40}" type="slidenum">
              <a:rPr lang="pt-PT" smtClean="0"/>
              <a:pPr/>
              <a:t>14</a:t>
            </a:fld>
            <a:endParaRPr lang="pt-P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a Imagem do Diapositivo 1"/>
          <p:cNvSpPr>
            <a:spLocks noGrp="1" noRot="1" noChangeAspect="1" noTextEdit="1"/>
          </p:cNvSpPr>
          <p:nvPr>
            <p:ph type="sldImg"/>
          </p:nvPr>
        </p:nvSpPr>
        <p:spPr bwMode="auto">
          <a:xfrm>
            <a:off x="989013" y="730250"/>
            <a:ext cx="4873625" cy="3656013"/>
          </a:xfrm>
          <a:noFill/>
          <a:ln>
            <a:solidFill>
              <a:srgbClr val="000000"/>
            </a:solidFill>
            <a:miter lim="800000"/>
            <a:headEnd/>
            <a:tailEnd/>
          </a:ln>
        </p:spPr>
      </p:sp>
      <p:sp>
        <p:nvSpPr>
          <p:cNvPr id="21507"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1508"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4A5E12-40D3-4E85-A4C4-808A4550D636}" type="slidenum">
              <a:rPr lang="pt-PT" smtClean="0"/>
              <a:pPr fontAlgn="base">
                <a:spcBef>
                  <a:spcPct val="0"/>
                </a:spcBef>
                <a:spcAft>
                  <a:spcPct val="0"/>
                </a:spcAft>
                <a:defRPr/>
              </a:pPr>
              <a:t>15</a:t>
            </a:fld>
            <a:endParaRPr lang="pt-P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Posição da Imagem do Diapositivo 1"/>
          <p:cNvSpPr>
            <a:spLocks noGrp="1" noRot="1" noChangeAspect="1" noTextEdit="1"/>
          </p:cNvSpPr>
          <p:nvPr>
            <p:ph type="sldImg"/>
          </p:nvPr>
        </p:nvSpPr>
        <p:spPr bwMode="auto">
          <a:xfrm>
            <a:off x="989013" y="730250"/>
            <a:ext cx="4873625" cy="3656013"/>
          </a:xfrm>
          <a:noFill/>
          <a:ln>
            <a:solidFill>
              <a:srgbClr val="000000"/>
            </a:solidFill>
            <a:miter lim="800000"/>
            <a:headEnd/>
            <a:tailEnd/>
          </a:ln>
        </p:spPr>
      </p:sp>
      <p:sp>
        <p:nvSpPr>
          <p:cNvPr id="23555"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23556"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178353-1B3D-4D1B-A75E-985D50799411}" type="slidenum">
              <a:rPr lang="pt-PT" smtClean="0"/>
              <a:pPr fontAlgn="base">
                <a:spcBef>
                  <a:spcPct val="0"/>
                </a:spcBef>
                <a:spcAft>
                  <a:spcPct val="0"/>
                </a:spcAft>
                <a:defRPr/>
              </a:pPr>
              <a:t>16</a:t>
            </a:fld>
            <a:endParaRPr lang="pt-P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Posição da Imagem do Diapositivo 1"/>
          <p:cNvSpPr>
            <a:spLocks noGrp="1" noRot="1" noChangeAspect="1" noTextEdit="1"/>
          </p:cNvSpPr>
          <p:nvPr>
            <p:ph type="sldImg"/>
          </p:nvPr>
        </p:nvSpPr>
        <p:spPr bwMode="auto">
          <a:xfrm>
            <a:off x="989013" y="730250"/>
            <a:ext cx="4873625" cy="3656013"/>
          </a:xfrm>
          <a:noFill/>
          <a:ln>
            <a:solidFill>
              <a:srgbClr val="000000"/>
            </a:solidFill>
            <a:miter lim="800000"/>
            <a:headEnd/>
            <a:tailEnd/>
          </a:ln>
        </p:spPr>
      </p:sp>
      <p:sp>
        <p:nvSpPr>
          <p:cNvPr id="25603"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25604"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78FF30-FFE5-40B5-AC4F-33E6BF84C27C}" type="slidenum">
              <a:rPr lang="pt-PT" smtClean="0"/>
              <a:pPr fontAlgn="base">
                <a:spcBef>
                  <a:spcPct val="0"/>
                </a:spcBef>
                <a:spcAft>
                  <a:spcPct val="0"/>
                </a:spcAft>
                <a:defRPr/>
              </a:pPr>
              <a:t>17</a:t>
            </a:fld>
            <a:endParaRPr lang="pt-P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Posição da Imagem do Diapositivo 1"/>
          <p:cNvSpPr>
            <a:spLocks noGrp="1" noRot="1" noChangeAspect="1" noTextEdit="1"/>
          </p:cNvSpPr>
          <p:nvPr>
            <p:ph type="sldImg"/>
          </p:nvPr>
        </p:nvSpPr>
        <p:spPr bwMode="auto">
          <a:xfrm>
            <a:off x="989013" y="730250"/>
            <a:ext cx="4873625" cy="3656013"/>
          </a:xfrm>
          <a:noFill/>
          <a:ln>
            <a:solidFill>
              <a:srgbClr val="000000"/>
            </a:solidFill>
            <a:miter lim="800000"/>
            <a:headEnd/>
            <a:tailEnd/>
          </a:ln>
        </p:spPr>
      </p:sp>
      <p:sp>
        <p:nvSpPr>
          <p:cNvPr id="26627"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smtClean="0"/>
          </a:p>
        </p:txBody>
      </p:sp>
      <p:sp>
        <p:nvSpPr>
          <p:cNvPr id="26628"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20AF8-09E0-4018-A825-956268C53EC2}" type="slidenum">
              <a:rPr lang="pt-PT" smtClean="0"/>
              <a:pPr fontAlgn="base">
                <a:spcBef>
                  <a:spcPct val="0"/>
                </a:spcBef>
                <a:spcAft>
                  <a:spcPct val="0"/>
                </a:spcAft>
                <a:defRPr/>
              </a:pPr>
              <a:t>18</a:t>
            </a:fld>
            <a:endParaRPr lang="pt-P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C325F421-9108-49C2-8AF1-B49BEFCCCDB2}" type="slidenum">
              <a:rPr lang="pt-PT" smtClean="0"/>
              <a:pPr>
                <a:defRPr/>
              </a:pPr>
              <a:t>19</a:t>
            </a:fld>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arcador de Posição da Imagem do Diapositivo 1"/>
          <p:cNvSpPr>
            <a:spLocks noGrp="1" noRot="1" noChangeAspect="1" noTextEdit="1"/>
          </p:cNvSpPr>
          <p:nvPr>
            <p:ph type="sldImg"/>
          </p:nvPr>
        </p:nvSpPr>
        <p:spPr>
          <a:xfrm>
            <a:off x="989013" y="730250"/>
            <a:ext cx="4873625" cy="3656013"/>
          </a:xfrm>
          <a:ln/>
        </p:spPr>
      </p:sp>
      <p:sp>
        <p:nvSpPr>
          <p:cNvPr id="56323" name="Marcador de Posição de Notas 2"/>
          <p:cNvSpPr>
            <a:spLocks noGrp="1"/>
          </p:cNvSpPr>
          <p:nvPr>
            <p:ph type="body" idx="1"/>
          </p:nvPr>
        </p:nvSpPr>
        <p:spPr>
          <a:noFill/>
          <a:ln/>
        </p:spPr>
        <p:txBody>
          <a:bodyPr/>
          <a:lstStyle/>
          <a:p>
            <a:pPr eaLnBrk="1" hangingPunct="1"/>
            <a:endParaRPr lang="pt-PT" smtClean="0"/>
          </a:p>
        </p:txBody>
      </p:sp>
      <p:sp>
        <p:nvSpPr>
          <p:cNvPr id="56324" name="Marcador de Posição do Número do Diapositivo 3"/>
          <p:cNvSpPr>
            <a:spLocks noGrp="1"/>
          </p:cNvSpPr>
          <p:nvPr>
            <p:ph type="sldNum" sz="quarter" idx="5"/>
          </p:nvPr>
        </p:nvSpPr>
        <p:spPr>
          <a:noFill/>
        </p:spPr>
        <p:txBody>
          <a:bodyPr/>
          <a:lstStyle/>
          <a:p>
            <a:fld id="{2AC5FE9D-05FA-47BE-90B3-3B874CE7D61D}" type="slidenum">
              <a:rPr lang="pt-PT" smtClean="0"/>
              <a:pPr/>
              <a:t>2</a:t>
            </a:fld>
            <a:endParaRPr lang="pt-P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C325F421-9108-49C2-8AF1-B49BEFCCCDB2}" type="slidenum">
              <a:rPr lang="pt-PT" smtClean="0"/>
              <a:pPr>
                <a:defRPr/>
              </a:pPr>
              <a:t>20</a:t>
            </a:fld>
            <a:endParaRPr lang="pt-P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C325F421-9108-49C2-8AF1-B49BEFCCCDB2}" type="slidenum">
              <a:rPr lang="pt-PT" smtClean="0"/>
              <a:pPr>
                <a:defRPr/>
              </a:pPr>
              <a:t>21</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C325F421-9108-49C2-8AF1-B49BEFCCCDB2}" type="slidenum">
              <a:rPr lang="pt-PT" smtClean="0"/>
              <a:pPr>
                <a:defRPr/>
              </a:pPr>
              <a:t>3</a:t>
            </a:fld>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C325F421-9108-49C2-8AF1-B49BEFCCCDB2}" type="slidenum">
              <a:rPr lang="pt-PT" smtClean="0"/>
              <a:pPr>
                <a:defRPr/>
              </a:pPr>
              <a:t>4</a:t>
            </a:fld>
            <a:endParaRPr 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Posição da Imagem do Diapositivo 1"/>
          <p:cNvSpPr>
            <a:spLocks noGrp="1" noRot="1" noChangeAspect="1" noTextEdit="1"/>
          </p:cNvSpPr>
          <p:nvPr>
            <p:ph type="sldImg"/>
          </p:nvPr>
        </p:nvSpPr>
        <p:spPr>
          <a:xfrm>
            <a:off x="989013" y="730250"/>
            <a:ext cx="4873625" cy="3656013"/>
          </a:xfrm>
          <a:ln/>
        </p:spPr>
      </p:sp>
      <p:sp>
        <p:nvSpPr>
          <p:cNvPr id="31747" name="Marcador de Posição de Notas 2"/>
          <p:cNvSpPr>
            <a:spLocks noGrp="1"/>
          </p:cNvSpPr>
          <p:nvPr>
            <p:ph type="body" idx="1"/>
          </p:nvPr>
        </p:nvSpPr>
        <p:spPr>
          <a:noFill/>
          <a:ln/>
        </p:spPr>
        <p:txBody>
          <a:bodyPr/>
          <a:lstStyle/>
          <a:p>
            <a:pPr eaLnBrk="1" hangingPunct="1"/>
            <a:endParaRPr lang="pt-PT" smtClean="0"/>
          </a:p>
        </p:txBody>
      </p:sp>
      <p:sp>
        <p:nvSpPr>
          <p:cNvPr id="31748" name="Marcador de Posição do Número do Diapositivo 3"/>
          <p:cNvSpPr>
            <a:spLocks noGrp="1"/>
          </p:cNvSpPr>
          <p:nvPr>
            <p:ph type="sldNum" sz="quarter" idx="5"/>
          </p:nvPr>
        </p:nvSpPr>
        <p:spPr>
          <a:noFill/>
        </p:spPr>
        <p:txBody>
          <a:bodyPr/>
          <a:lstStyle/>
          <a:p>
            <a:fld id="{8893B88B-6AF8-48F4-9CBC-44E2B37F08DE}" type="slidenum">
              <a:rPr lang="pt-PT" smtClean="0"/>
              <a:pPr/>
              <a:t>5</a:t>
            </a:fld>
            <a:endParaRPr lang="pt-P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C325F421-9108-49C2-8AF1-B49BEFCCCDB2}" type="slidenum">
              <a:rPr lang="pt-PT" smtClean="0"/>
              <a:pPr>
                <a:defRPr/>
              </a:pPr>
              <a:t>6</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E54BA23C-C586-414A-864A-7D2E5A4D3CB3}" type="slidenum">
              <a:rPr lang="pt-PT" smtClean="0"/>
              <a:pPr/>
              <a:t>7</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89013" y="730250"/>
            <a:ext cx="4873625" cy="3656013"/>
          </a:xfrm>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pPr>
              <a:defRPr/>
            </a:pPr>
            <a:fld id="{C325F421-9108-49C2-8AF1-B49BEFCCCDB2}" type="slidenum">
              <a:rPr lang="pt-PT" smtClean="0"/>
              <a:pPr>
                <a:defRPr/>
              </a:pPr>
              <a:t>8</a:t>
            </a:fld>
            <a:endParaRPr lang="pt-P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Posição da Imagem do Diapositivo 1"/>
          <p:cNvSpPr>
            <a:spLocks noGrp="1" noRot="1" noChangeAspect="1" noTextEdit="1"/>
          </p:cNvSpPr>
          <p:nvPr>
            <p:ph type="sldImg"/>
          </p:nvPr>
        </p:nvSpPr>
        <p:spPr bwMode="auto">
          <a:xfrm>
            <a:off x="989013" y="730250"/>
            <a:ext cx="4873625" cy="3656013"/>
          </a:xfrm>
          <a:noFill/>
          <a:ln>
            <a:solidFill>
              <a:srgbClr val="000000"/>
            </a:solidFill>
            <a:miter lim="800000"/>
            <a:headEnd/>
            <a:tailEnd/>
          </a:ln>
        </p:spPr>
      </p:sp>
      <p:sp>
        <p:nvSpPr>
          <p:cNvPr id="29699"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PT" smtClean="0"/>
          </a:p>
        </p:txBody>
      </p:sp>
      <p:sp>
        <p:nvSpPr>
          <p:cNvPr id="4" name="Marcador de Posição do Número do Diapositivo 3"/>
          <p:cNvSpPr>
            <a:spLocks noGrp="1"/>
          </p:cNvSpPr>
          <p:nvPr>
            <p:ph type="sldNum" sz="quarter" idx="5"/>
          </p:nvPr>
        </p:nvSpPr>
        <p:spPr/>
        <p:txBody>
          <a:bodyPr/>
          <a:lstStyle/>
          <a:p>
            <a:pPr>
              <a:defRPr/>
            </a:pPr>
            <a:fld id="{D44C2CBB-2157-42FE-B31A-3D9F66D9C1E6}" type="slidenum">
              <a:rPr lang="pt-PT" smtClean="0"/>
              <a:pPr>
                <a:defRPr/>
              </a:pPr>
              <a:t>9</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pt-PT"/>
              <a:t>Faça clique para editar o estilo do título do modelo global</a:t>
            </a:r>
          </a:p>
        </p:txBody>
      </p:sp>
      <p:sp>
        <p:nvSpPr>
          <p:cNvPr id="614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2" charset="2"/>
              <a:buNone/>
              <a:defRPr>
                <a:solidFill>
                  <a:schemeClr val="bg2"/>
                </a:solidFill>
              </a:defRPr>
            </a:lvl1pPr>
          </a:lstStyle>
          <a:p>
            <a:r>
              <a:rPr lang="pt-PT"/>
              <a:t>Faça clique para editar o estilo do subtítulo do modelo global</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pt-PT"/>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pt-PT"/>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30BCE279-311C-4B02-866B-3BF6B7B171F9}" type="slidenum">
              <a:rPr lang="pt-PT"/>
              <a:pPr>
                <a:defRPr/>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3"/>
          <p:cNvSpPr>
            <a:spLocks noGrp="1" noChangeArrowheads="1"/>
          </p:cNvSpPr>
          <p:nvPr>
            <p:ph type="dt" sz="half" idx="10"/>
          </p:nvPr>
        </p:nvSpPr>
        <p:spPr>
          <a:ln/>
        </p:spPr>
        <p:txBody>
          <a:bodyPr/>
          <a:lstStyle>
            <a:lvl1pPr>
              <a:defRPr/>
            </a:lvl1pPr>
          </a:lstStyle>
          <a:p>
            <a:pPr>
              <a:defRPr/>
            </a:pPr>
            <a:endParaRPr lang="pt-PT"/>
          </a:p>
        </p:txBody>
      </p:sp>
      <p:sp>
        <p:nvSpPr>
          <p:cNvPr id="5" name="Rectangle 4"/>
          <p:cNvSpPr>
            <a:spLocks noGrp="1" noChangeArrowheads="1"/>
          </p:cNvSpPr>
          <p:nvPr>
            <p:ph type="ftr" sz="quarter" idx="11"/>
          </p:nvPr>
        </p:nvSpPr>
        <p:spPr>
          <a:ln/>
        </p:spPr>
        <p:txBody>
          <a:bodyPr/>
          <a:lstStyle>
            <a:lvl1pPr>
              <a:defRPr/>
            </a:lvl1pPr>
          </a:lstStyle>
          <a:p>
            <a:pPr>
              <a:defRPr/>
            </a:pPr>
            <a:endParaRPr lang="pt-PT"/>
          </a:p>
        </p:txBody>
      </p:sp>
      <p:sp>
        <p:nvSpPr>
          <p:cNvPr id="6" name="Rectangle 5"/>
          <p:cNvSpPr>
            <a:spLocks noGrp="1" noChangeArrowheads="1"/>
          </p:cNvSpPr>
          <p:nvPr>
            <p:ph type="sldNum" sz="quarter" idx="12"/>
          </p:nvPr>
        </p:nvSpPr>
        <p:spPr>
          <a:ln/>
        </p:spPr>
        <p:txBody>
          <a:bodyPr/>
          <a:lstStyle>
            <a:lvl1pPr>
              <a:defRPr/>
            </a:lvl1pPr>
          </a:lstStyle>
          <a:p>
            <a:pPr>
              <a:defRPr/>
            </a:pPr>
            <a:fld id="{783C8831-8FC7-47FC-8138-C8363A363016}" type="slidenum">
              <a:rPr lang="pt-PT"/>
              <a:pPr>
                <a:defRPr/>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86600" y="533400"/>
            <a:ext cx="1905000" cy="5562600"/>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1371600" y="533400"/>
            <a:ext cx="5562600" cy="55626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3"/>
          <p:cNvSpPr>
            <a:spLocks noGrp="1" noChangeArrowheads="1"/>
          </p:cNvSpPr>
          <p:nvPr>
            <p:ph type="dt" sz="half" idx="10"/>
          </p:nvPr>
        </p:nvSpPr>
        <p:spPr>
          <a:ln/>
        </p:spPr>
        <p:txBody>
          <a:bodyPr/>
          <a:lstStyle>
            <a:lvl1pPr>
              <a:defRPr/>
            </a:lvl1pPr>
          </a:lstStyle>
          <a:p>
            <a:pPr>
              <a:defRPr/>
            </a:pPr>
            <a:endParaRPr lang="pt-PT"/>
          </a:p>
        </p:txBody>
      </p:sp>
      <p:sp>
        <p:nvSpPr>
          <p:cNvPr id="5" name="Rectangle 4"/>
          <p:cNvSpPr>
            <a:spLocks noGrp="1" noChangeArrowheads="1"/>
          </p:cNvSpPr>
          <p:nvPr>
            <p:ph type="ftr" sz="quarter" idx="11"/>
          </p:nvPr>
        </p:nvSpPr>
        <p:spPr>
          <a:ln/>
        </p:spPr>
        <p:txBody>
          <a:bodyPr/>
          <a:lstStyle>
            <a:lvl1pPr>
              <a:defRPr/>
            </a:lvl1pPr>
          </a:lstStyle>
          <a:p>
            <a:pPr>
              <a:defRPr/>
            </a:pPr>
            <a:endParaRPr lang="pt-PT"/>
          </a:p>
        </p:txBody>
      </p:sp>
      <p:sp>
        <p:nvSpPr>
          <p:cNvPr id="6" name="Rectangle 5"/>
          <p:cNvSpPr>
            <a:spLocks noGrp="1" noChangeArrowheads="1"/>
          </p:cNvSpPr>
          <p:nvPr>
            <p:ph type="sldNum" sz="quarter" idx="12"/>
          </p:nvPr>
        </p:nvSpPr>
        <p:spPr>
          <a:ln/>
        </p:spPr>
        <p:txBody>
          <a:bodyPr/>
          <a:lstStyle>
            <a:lvl1pPr>
              <a:defRPr/>
            </a:lvl1pPr>
          </a:lstStyle>
          <a:p>
            <a:pPr>
              <a:defRPr/>
            </a:pPr>
            <a:fld id="{32F2F96B-AD65-4946-902F-D666ADD33351}" type="slidenum">
              <a:rPr lang="pt-PT"/>
              <a:pPr>
                <a:defRPr/>
              </a:pPr>
              <a:t>‹nº›</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PT" smtClean="0"/>
              <a:t>Clique para editar o estilo</a:t>
            </a:r>
            <a:endParaRPr lang="pt-PT"/>
          </a:p>
        </p:txBody>
      </p:sp>
      <p:sp>
        <p:nvSpPr>
          <p:cNvPr id="3" name="Marcador de Posição do Texto 2"/>
          <p:cNvSpPr>
            <a:spLocks noGrp="1"/>
          </p:cNvSpPr>
          <p:nvPr>
            <p:ph type="body" sz="half" idx="1"/>
          </p:nvPr>
        </p:nvSpPr>
        <p:spPr>
          <a:xfrm>
            <a:off x="457200" y="1600200"/>
            <a:ext cx="4038600" cy="453072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30725"/>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12"/>
          <p:cNvSpPr>
            <a:spLocks noGrp="1" noChangeArrowheads="1"/>
          </p:cNvSpPr>
          <p:nvPr>
            <p:ph type="dt" sz="half" idx="10"/>
          </p:nvPr>
        </p:nvSpPr>
        <p:spPr>
          <a:ln/>
        </p:spPr>
        <p:txBody>
          <a:bodyPr/>
          <a:lstStyle>
            <a:lvl1pPr>
              <a:defRPr/>
            </a:lvl1pPr>
          </a:lstStyle>
          <a:p>
            <a:pPr>
              <a:defRPr/>
            </a:pPr>
            <a:endParaRPr lang="pt-PT"/>
          </a:p>
        </p:txBody>
      </p:sp>
      <p:sp>
        <p:nvSpPr>
          <p:cNvPr id="6" name="Rectangle 13"/>
          <p:cNvSpPr>
            <a:spLocks noGrp="1" noChangeArrowheads="1"/>
          </p:cNvSpPr>
          <p:nvPr>
            <p:ph type="ftr" sz="quarter" idx="11"/>
          </p:nvPr>
        </p:nvSpPr>
        <p:spPr>
          <a:ln/>
        </p:spPr>
        <p:txBody>
          <a:bodyPr/>
          <a:lstStyle>
            <a:lvl1pPr>
              <a:defRPr/>
            </a:lvl1pPr>
          </a:lstStyle>
          <a:p>
            <a:pPr>
              <a:defRPr/>
            </a:pPr>
            <a:endParaRPr lang="pt-PT"/>
          </a:p>
        </p:txBody>
      </p:sp>
      <p:sp>
        <p:nvSpPr>
          <p:cNvPr id="7" name="Rectangle 14"/>
          <p:cNvSpPr>
            <a:spLocks noGrp="1" noChangeArrowheads="1"/>
          </p:cNvSpPr>
          <p:nvPr>
            <p:ph type="sldNum" sz="quarter" idx="12"/>
          </p:nvPr>
        </p:nvSpPr>
        <p:spPr>
          <a:ln/>
        </p:spPr>
        <p:txBody>
          <a:bodyPr/>
          <a:lstStyle>
            <a:lvl1pPr>
              <a:defRPr/>
            </a:lvl1pPr>
          </a:lstStyle>
          <a:p>
            <a:pPr>
              <a:defRPr/>
            </a:pPr>
            <a:fld id="{88CBD232-EEBD-429B-9B2E-CFAFE69068D7}" type="slidenum">
              <a:rPr lang="pt-PT"/>
              <a:pPr>
                <a:defRPr/>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3"/>
          <p:cNvSpPr>
            <a:spLocks noGrp="1" noChangeArrowheads="1"/>
          </p:cNvSpPr>
          <p:nvPr>
            <p:ph type="dt" sz="half" idx="10"/>
          </p:nvPr>
        </p:nvSpPr>
        <p:spPr>
          <a:ln/>
        </p:spPr>
        <p:txBody>
          <a:bodyPr/>
          <a:lstStyle>
            <a:lvl1pPr>
              <a:defRPr/>
            </a:lvl1pPr>
          </a:lstStyle>
          <a:p>
            <a:pPr>
              <a:defRPr/>
            </a:pPr>
            <a:endParaRPr lang="pt-PT"/>
          </a:p>
        </p:txBody>
      </p:sp>
      <p:sp>
        <p:nvSpPr>
          <p:cNvPr id="5" name="Rectangle 4"/>
          <p:cNvSpPr>
            <a:spLocks noGrp="1" noChangeArrowheads="1"/>
          </p:cNvSpPr>
          <p:nvPr>
            <p:ph type="ftr" sz="quarter" idx="11"/>
          </p:nvPr>
        </p:nvSpPr>
        <p:spPr>
          <a:ln/>
        </p:spPr>
        <p:txBody>
          <a:bodyPr/>
          <a:lstStyle>
            <a:lvl1pPr>
              <a:defRPr/>
            </a:lvl1pPr>
          </a:lstStyle>
          <a:p>
            <a:pPr>
              <a:defRPr/>
            </a:pPr>
            <a:endParaRPr lang="pt-PT"/>
          </a:p>
        </p:txBody>
      </p:sp>
      <p:sp>
        <p:nvSpPr>
          <p:cNvPr id="6" name="Rectangle 5"/>
          <p:cNvSpPr>
            <a:spLocks noGrp="1" noChangeArrowheads="1"/>
          </p:cNvSpPr>
          <p:nvPr>
            <p:ph type="sldNum" sz="quarter" idx="12"/>
          </p:nvPr>
        </p:nvSpPr>
        <p:spPr>
          <a:ln/>
        </p:spPr>
        <p:txBody>
          <a:bodyPr/>
          <a:lstStyle>
            <a:lvl1pPr>
              <a:defRPr/>
            </a:lvl1pPr>
          </a:lstStyle>
          <a:p>
            <a:pPr>
              <a:defRPr/>
            </a:pPr>
            <a:fld id="{CA8995A7-EC36-4576-AE68-910301937A72}" type="slidenum">
              <a:rPr lang="pt-PT"/>
              <a:pPr>
                <a:defRPr/>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3"/>
          <p:cNvSpPr>
            <a:spLocks noGrp="1" noChangeArrowheads="1"/>
          </p:cNvSpPr>
          <p:nvPr>
            <p:ph type="dt" sz="half" idx="10"/>
          </p:nvPr>
        </p:nvSpPr>
        <p:spPr>
          <a:ln/>
        </p:spPr>
        <p:txBody>
          <a:bodyPr/>
          <a:lstStyle>
            <a:lvl1pPr>
              <a:defRPr/>
            </a:lvl1pPr>
          </a:lstStyle>
          <a:p>
            <a:pPr>
              <a:defRPr/>
            </a:pPr>
            <a:endParaRPr lang="pt-PT"/>
          </a:p>
        </p:txBody>
      </p:sp>
      <p:sp>
        <p:nvSpPr>
          <p:cNvPr id="5" name="Rectangle 4"/>
          <p:cNvSpPr>
            <a:spLocks noGrp="1" noChangeArrowheads="1"/>
          </p:cNvSpPr>
          <p:nvPr>
            <p:ph type="ftr" sz="quarter" idx="11"/>
          </p:nvPr>
        </p:nvSpPr>
        <p:spPr>
          <a:ln/>
        </p:spPr>
        <p:txBody>
          <a:bodyPr/>
          <a:lstStyle>
            <a:lvl1pPr>
              <a:defRPr/>
            </a:lvl1pPr>
          </a:lstStyle>
          <a:p>
            <a:pPr>
              <a:defRPr/>
            </a:pPr>
            <a:endParaRPr lang="pt-PT"/>
          </a:p>
        </p:txBody>
      </p:sp>
      <p:sp>
        <p:nvSpPr>
          <p:cNvPr id="6" name="Rectangle 5"/>
          <p:cNvSpPr>
            <a:spLocks noGrp="1" noChangeArrowheads="1"/>
          </p:cNvSpPr>
          <p:nvPr>
            <p:ph type="sldNum" sz="quarter" idx="12"/>
          </p:nvPr>
        </p:nvSpPr>
        <p:spPr>
          <a:ln/>
        </p:spPr>
        <p:txBody>
          <a:bodyPr/>
          <a:lstStyle>
            <a:lvl1pPr>
              <a:defRPr/>
            </a:lvl1pPr>
          </a:lstStyle>
          <a:p>
            <a:pPr>
              <a:defRPr/>
            </a:pPr>
            <a:fld id="{37EBFA38-56CD-468C-87C1-A289CAAB14BB}" type="slidenum">
              <a:rPr lang="pt-PT"/>
              <a:pPr>
                <a:defRPr/>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3"/>
          <p:cNvSpPr>
            <a:spLocks noGrp="1" noChangeArrowheads="1"/>
          </p:cNvSpPr>
          <p:nvPr>
            <p:ph type="dt" sz="half" idx="10"/>
          </p:nvPr>
        </p:nvSpPr>
        <p:spPr>
          <a:ln/>
        </p:spPr>
        <p:txBody>
          <a:bodyPr/>
          <a:lstStyle>
            <a:lvl1pPr>
              <a:defRPr/>
            </a:lvl1pPr>
          </a:lstStyle>
          <a:p>
            <a:pPr>
              <a:defRPr/>
            </a:pPr>
            <a:endParaRPr lang="pt-PT"/>
          </a:p>
        </p:txBody>
      </p:sp>
      <p:sp>
        <p:nvSpPr>
          <p:cNvPr id="6" name="Rectangle 4"/>
          <p:cNvSpPr>
            <a:spLocks noGrp="1" noChangeArrowheads="1"/>
          </p:cNvSpPr>
          <p:nvPr>
            <p:ph type="ftr" sz="quarter" idx="11"/>
          </p:nvPr>
        </p:nvSpPr>
        <p:spPr>
          <a:ln/>
        </p:spPr>
        <p:txBody>
          <a:bodyPr/>
          <a:lstStyle>
            <a:lvl1pPr>
              <a:defRPr/>
            </a:lvl1pPr>
          </a:lstStyle>
          <a:p>
            <a:pPr>
              <a:defRPr/>
            </a:pPr>
            <a:endParaRPr lang="pt-PT"/>
          </a:p>
        </p:txBody>
      </p:sp>
      <p:sp>
        <p:nvSpPr>
          <p:cNvPr id="7" name="Rectangle 5"/>
          <p:cNvSpPr>
            <a:spLocks noGrp="1" noChangeArrowheads="1"/>
          </p:cNvSpPr>
          <p:nvPr>
            <p:ph type="sldNum" sz="quarter" idx="12"/>
          </p:nvPr>
        </p:nvSpPr>
        <p:spPr>
          <a:ln/>
        </p:spPr>
        <p:txBody>
          <a:bodyPr/>
          <a:lstStyle>
            <a:lvl1pPr>
              <a:defRPr/>
            </a:lvl1pPr>
          </a:lstStyle>
          <a:p>
            <a:pPr>
              <a:defRPr/>
            </a:pPr>
            <a:fld id="{7C0E3588-90A4-4B2E-96F2-08DA7E38FA8E}" type="slidenum">
              <a:rPr lang="pt-PT"/>
              <a:pPr>
                <a:defRPr/>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3"/>
          <p:cNvSpPr>
            <a:spLocks noGrp="1" noChangeArrowheads="1"/>
          </p:cNvSpPr>
          <p:nvPr>
            <p:ph type="dt" sz="half" idx="10"/>
          </p:nvPr>
        </p:nvSpPr>
        <p:spPr>
          <a:ln/>
        </p:spPr>
        <p:txBody>
          <a:bodyPr/>
          <a:lstStyle>
            <a:lvl1pPr>
              <a:defRPr/>
            </a:lvl1pPr>
          </a:lstStyle>
          <a:p>
            <a:pPr>
              <a:defRPr/>
            </a:pPr>
            <a:endParaRPr lang="pt-PT"/>
          </a:p>
        </p:txBody>
      </p:sp>
      <p:sp>
        <p:nvSpPr>
          <p:cNvPr id="8" name="Rectangle 4"/>
          <p:cNvSpPr>
            <a:spLocks noGrp="1" noChangeArrowheads="1"/>
          </p:cNvSpPr>
          <p:nvPr>
            <p:ph type="ftr" sz="quarter" idx="11"/>
          </p:nvPr>
        </p:nvSpPr>
        <p:spPr>
          <a:ln/>
        </p:spPr>
        <p:txBody>
          <a:bodyPr/>
          <a:lstStyle>
            <a:lvl1pPr>
              <a:defRPr/>
            </a:lvl1pPr>
          </a:lstStyle>
          <a:p>
            <a:pPr>
              <a:defRPr/>
            </a:pPr>
            <a:endParaRPr lang="pt-PT"/>
          </a:p>
        </p:txBody>
      </p:sp>
      <p:sp>
        <p:nvSpPr>
          <p:cNvPr id="9" name="Rectangle 5"/>
          <p:cNvSpPr>
            <a:spLocks noGrp="1" noChangeArrowheads="1"/>
          </p:cNvSpPr>
          <p:nvPr>
            <p:ph type="sldNum" sz="quarter" idx="12"/>
          </p:nvPr>
        </p:nvSpPr>
        <p:spPr>
          <a:ln/>
        </p:spPr>
        <p:txBody>
          <a:bodyPr/>
          <a:lstStyle>
            <a:lvl1pPr>
              <a:defRPr/>
            </a:lvl1pPr>
          </a:lstStyle>
          <a:p>
            <a:pPr>
              <a:defRPr/>
            </a:pPr>
            <a:fld id="{6C5F239B-8366-44DF-8B42-848B848A077D}" type="slidenum">
              <a:rPr lang="pt-PT"/>
              <a:pPr>
                <a:defRPr/>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3"/>
          <p:cNvSpPr>
            <a:spLocks noGrp="1" noChangeArrowheads="1"/>
          </p:cNvSpPr>
          <p:nvPr>
            <p:ph type="dt" sz="half" idx="10"/>
          </p:nvPr>
        </p:nvSpPr>
        <p:spPr>
          <a:ln/>
        </p:spPr>
        <p:txBody>
          <a:bodyPr/>
          <a:lstStyle>
            <a:lvl1pPr>
              <a:defRPr/>
            </a:lvl1pPr>
          </a:lstStyle>
          <a:p>
            <a:pPr>
              <a:defRPr/>
            </a:pPr>
            <a:endParaRPr lang="pt-PT"/>
          </a:p>
        </p:txBody>
      </p:sp>
      <p:sp>
        <p:nvSpPr>
          <p:cNvPr id="4" name="Rectangle 4"/>
          <p:cNvSpPr>
            <a:spLocks noGrp="1" noChangeArrowheads="1"/>
          </p:cNvSpPr>
          <p:nvPr>
            <p:ph type="ftr" sz="quarter" idx="11"/>
          </p:nvPr>
        </p:nvSpPr>
        <p:spPr>
          <a:ln/>
        </p:spPr>
        <p:txBody>
          <a:bodyPr/>
          <a:lstStyle>
            <a:lvl1pPr>
              <a:defRPr/>
            </a:lvl1pPr>
          </a:lstStyle>
          <a:p>
            <a:pPr>
              <a:defRPr/>
            </a:pPr>
            <a:endParaRPr lang="pt-PT"/>
          </a:p>
        </p:txBody>
      </p:sp>
      <p:sp>
        <p:nvSpPr>
          <p:cNvPr id="5" name="Rectangle 5"/>
          <p:cNvSpPr>
            <a:spLocks noGrp="1" noChangeArrowheads="1"/>
          </p:cNvSpPr>
          <p:nvPr>
            <p:ph type="sldNum" sz="quarter" idx="12"/>
          </p:nvPr>
        </p:nvSpPr>
        <p:spPr>
          <a:ln/>
        </p:spPr>
        <p:txBody>
          <a:bodyPr/>
          <a:lstStyle>
            <a:lvl1pPr>
              <a:defRPr/>
            </a:lvl1pPr>
          </a:lstStyle>
          <a:p>
            <a:pPr>
              <a:defRPr/>
            </a:pPr>
            <a:fld id="{B9B590A2-FF30-42CB-8A66-92BB73B31ABB}" type="slidenum">
              <a:rPr lang="pt-PT"/>
              <a:pPr>
                <a:defRPr/>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pt-PT"/>
          </a:p>
        </p:txBody>
      </p:sp>
      <p:sp>
        <p:nvSpPr>
          <p:cNvPr id="3" name="Rectangle 4"/>
          <p:cNvSpPr>
            <a:spLocks noGrp="1" noChangeArrowheads="1"/>
          </p:cNvSpPr>
          <p:nvPr>
            <p:ph type="ftr" sz="quarter" idx="11"/>
          </p:nvPr>
        </p:nvSpPr>
        <p:spPr>
          <a:ln/>
        </p:spPr>
        <p:txBody>
          <a:bodyPr/>
          <a:lstStyle>
            <a:lvl1pPr>
              <a:defRPr/>
            </a:lvl1pPr>
          </a:lstStyle>
          <a:p>
            <a:pPr>
              <a:defRPr/>
            </a:pPr>
            <a:endParaRPr lang="pt-PT"/>
          </a:p>
        </p:txBody>
      </p:sp>
      <p:sp>
        <p:nvSpPr>
          <p:cNvPr id="4" name="Rectangle 5"/>
          <p:cNvSpPr>
            <a:spLocks noGrp="1" noChangeArrowheads="1"/>
          </p:cNvSpPr>
          <p:nvPr>
            <p:ph type="sldNum" sz="quarter" idx="12"/>
          </p:nvPr>
        </p:nvSpPr>
        <p:spPr>
          <a:ln/>
        </p:spPr>
        <p:txBody>
          <a:bodyPr/>
          <a:lstStyle>
            <a:lvl1pPr>
              <a:defRPr/>
            </a:lvl1pPr>
          </a:lstStyle>
          <a:p>
            <a:pPr>
              <a:defRPr/>
            </a:pPr>
            <a:fld id="{A28262DF-F253-4BD0-960F-E2AB2F1B6420}" type="slidenum">
              <a:rPr lang="pt-PT"/>
              <a:pPr>
                <a:defRPr/>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3"/>
          <p:cNvSpPr>
            <a:spLocks noGrp="1" noChangeArrowheads="1"/>
          </p:cNvSpPr>
          <p:nvPr>
            <p:ph type="dt" sz="half" idx="10"/>
          </p:nvPr>
        </p:nvSpPr>
        <p:spPr>
          <a:ln/>
        </p:spPr>
        <p:txBody>
          <a:bodyPr/>
          <a:lstStyle>
            <a:lvl1pPr>
              <a:defRPr/>
            </a:lvl1pPr>
          </a:lstStyle>
          <a:p>
            <a:pPr>
              <a:defRPr/>
            </a:pPr>
            <a:endParaRPr lang="pt-PT"/>
          </a:p>
        </p:txBody>
      </p:sp>
      <p:sp>
        <p:nvSpPr>
          <p:cNvPr id="6" name="Rectangle 4"/>
          <p:cNvSpPr>
            <a:spLocks noGrp="1" noChangeArrowheads="1"/>
          </p:cNvSpPr>
          <p:nvPr>
            <p:ph type="ftr" sz="quarter" idx="11"/>
          </p:nvPr>
        </p:nvSpPr>
        <p:spPr>
          <a:ln/>
        </p:spPr>
        <p:txBody>
          <a:bodyPr/>
          <a:lstStyle>
            <a:lvl1pPr>
              <a:defRPr/>
            </a:lvl1pPr>
          </a:lstStyle>
          <a:p>
            <a:pPr>
              <a:defRPr/>
            </a:pPr>
            <a:endParaRPr lang="pt-PT"/>
          </a:p>
        </p:txBody>
      </p:sp>
      <p:sp>
        <p:nvSpPr>
          <p:cNvPr id="7" name="Rectangle 5"/>
          <p:cNvSpPr>
            <a:spLocks noGrp="1" noChangeArrowheads="1"/>
          </p:cNvSpPr>
          <p:nvPr>
            <p:ph type="sldNum" sz="quarter" idx="12"/>
          </p:nvPr>
        </p:nvSpPr>
        <p:spPr>
          <a:ln/>
        </p:spPr>
        <p:txBody>
          <a:bodyPr/>
          <a:lstStyle>
            <a:lvl1pPr>
              <a:defRPr/>
            </a:lvl1pPr>
          </a:lstStyle>
          <a:p>
            <a:pPr>
              <a:defRPr/>
            </a:pPr>
            <a:fld id="{CE9E8CA7-9A77-4706-BF60-6507F2A95136}" type="slidenum">
              <a:rPr lang="pt-PT"/>
              <a:pPr>
                <a:defRPr/>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3"/>
          <p:cNvSpPr>
            <a:spLocks noGrp="1" noChangeArrowheads="1"/>
          </p:cNvSpPr>
          <p:nvPr>
            <p:ph type="dt" sz="half" idx="10"/>
          </p:nvPr>
        </p:nvSpPr>
        <p:spPr>
          <a:ln/>
        </p:spPr>
        <p:txBody>
          <a:bodyPr/>
          <a:lstStyle>
            <a:lvl1pPr>
              <a:defRPr/>
            </a:lvl1pPr>
          </a:lstStyle>
          <a:p>
            <a:pPr>
              <a:defRPr/>
            </a:pPr>
            <a:endParaRPr lang="pt-PT"/>
          </a:p>
        </p:txBody>
      </p:sp>
      <p:sp>
        <p:nvSpPr>
          <p:cNvPr id="6" name="Rectangle 4"/>
          <p:cNvSpPr>
            <a:spLocks noGrp="1" noChangeArrowheads="1"/>
          </p:cNvSpPr>
          <p:nvPr>
            <p:ph type="ftr" sz="quarter" idx="11"/>
          </p:nvPr>
        </p:nvSpPr>
        <p:spPr>
          <a:ln/>
        </p:spPr>
        <p:txBody>
          <a:bodyPr/>
          <a:lstStyle>
            <a:lvl1pPr>
              <a:defRPr/>
            </a:lvl1pPr>
          </a:lstStyle>
          <a:p>
            <a:pPr>
              <a:defRPr/>
            </a:pPr>
            <a:endParaRPr lang="pt-PT"/>
          </a:p>
        </p:txBody>
      </p:sp>
      <p:sp>
        <p:nvSpPr>
          <p:cNvPr id="7" name="Rectangle 5"/>
          <p:cNvSpPr>
            <a:spLocks noGrp="1" noChangeArrowheads="1"/>
          </p:cNvSpPr>
          <p:nvPr>
            <p:ph type="sldNum" sz="quarter" idx="12"/>
          </p:nvPr>
        </p:nvSpPr>
        <p:spPr>
          <a:ln/>
        </p:spPr>
        <p:txBody>
          <a:bodyPr/>
          <a:lstStyle>
            <a:lvl1pPr>
              <a:defRPr/>
            </a:lvl1pPr>
          </a:lstStyle>
          <a:p>
            <a:pPr>
              <a:defRPr/>
            </a:pPr>
            <a:fld id="{2BD48FF1-057A-49D6-BAF1-5E261DB60363}" type="slidenum">
              <a:rPr lang="pt-PT"/>
              <a:pPr>
                <a:defRPr/>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PT" smtClean="0"/>
              <a:t>Faça clique para editar o estilo do título do modelo global</a:t>
            </a:r>
          </a:p>
        </p:txBody>
      </p:sp>
      <p:sp>
        <p:nvSpPr>
          <p:cNvPr id="512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400">
                <a:effectLst/>
              </a:defRPr>
            </a:lvl1pPr>
          </a:lstStyle>
          <a:p>
            <a:pPr>
              <a:defRPr/>
            </a:pPr>
            <a:endParaRPr lang="pt-PT"/>
          </a:p>
        </p:txBody>
      </p:sp>
      <p:sp>
        <p:nvSpPr>
          <p:cNvPr id="512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a:defRPr/>
            </a:pPr>
            <a:endParaRPr lang="pt-PT"/>
          </a:p>
        </p:txBody>
      </p:sp>
      <p:sp>
        <p:nvSpPr>
          <p:cNvPr id="512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738A7D3D-DAD3-4CF4-AA28-F9B45CFDDA72}" type="slidenum">
              <a:rPr lang="pt-PT"/>
              <a:pPr>
                <a:defRPr/>
              </a:pPr>
              <a:t>‹nº›</a:t>
            </a:fld>
            <a:endParaRPr lang="pt-PT"/>
          </a:p>
        </p:txBody>
      </p:sp>
      <p:pic>
        <p:nvPicPr>
          <p:cNvPr id="1030" name="Picture 6" descr="strtegic1"/>
          <p:cNvPicPr>
            <a:picLocks noChangeAspect="1" noChangeArrowheads="1"/>
          </p:cNvPicPr>
          <p:nvPr/>
        </p:nvPicPr>
        <p:blipFill>
          <a:blip r:embed="rId14" cstate="print"/>
          <a:srcRect/>
          <a:stretch>
            <a:fillRect/>
          </a:stretch>
        </p:blipFill>
        <p:spPr bwMode="auto">
          <a:xfrm>
            <a:off x="0" y="0"/>
            <a:ext cx="1219200" cy="6858000"/>
          </a:xfrm>
          <a:prstGeom prst="rect">
            <a:avLst/>
          </a:prstGeom>
          <a:noFill/>
          <a:ln w="9525">
            <a:noFill/>
            <a:miter lim="800000"/>
            <a:headEnd/>
            <a:tailEnd/>
          </a:ln>
        </p:spPr>
      </p:pic>
      <p:sp>
        <p:nvSpPr>
          <p:cNvPr id="1031" name="Rectangle 7"/>
          <p:cNvSpPr>
            <a:spLocks noGrp="1" noChangeArrowheads="1"/>
          </p:cNvSpPr>
          <p:nvPr>
            <p:ph type="body" idx="1"/>
          </p:nvPr>
        </p:nvSpPr>
        <p:spPr bwMode="auto">
          <a:xfrm>
            <a:off x="1371600" y="1981200"/>
            <a:ext cx="7620000" cy="4114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pt-PT" smtClean="0"/>
              <a:t>Faça clique para 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Tree>
  </p:cSld>
  <p:clrMap bg1="lt1" tx1="dk1" bg2="lt2" tx2="dk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tkearney.com/main.taf?site=1&amp;a=1&amp;b=5&amp;c=1&amp;d=6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b/bc/LocationEritrea.sv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mne.gov.pt/mne/p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1.bp.blogspot.com/_m0YBPQ17Vvw/SahD1QT5diI/AAAAAAAAAVk/W76MKKpW5ZI/s320/portugal.jp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86116" y="1285860"/>
            <a:ext cx="5703888" cy="1714512"/>
          </a:xfrm>
        </p:spPr>
        <p:txBody>
          <a:bodyPr/>
          <a:lstStyle/>
          <a:p>
            <a:pPr eaLnBrk="1" hangingPunct="1">
              <a:defRPr/>
            </a:pPr>
            <a:r>
              <a:rPr lang="pt-PT" sz="4000" b="1" dirty="0" smtClean="0"/>
              <a:t>Geopolítica e Diplomacia Económica Portuguesas</a:t>
            </a:r>
          </a:p>
        </p:txBody>
      </p:sp>
      <p:sp>
        <p:nvSpPr>
          <p:cNvPr id="5" name="Subtítulo 2"/>
          <p:cNvSpPr>
            <a:spLocks noGrp="1"/>
          </p:cNvSpPr>
          <p:nvPr>
            <p:ph type="subTitle" idx="1"/>
          </p:nvPr>
        </p:nvSpPr>
        <p:spPr>
          <a:xfrm>
            <a:off x="4000496" y="3071810"/>
            <a:ext cx="4714876" cy="3467112"/>
          </a:xfrm>
        </p:spPr>
        <p:txBody>
          <a:bodyPr/>
          <a:lstStyle/>
          <a:p>
            <a:r>
              <a:rPr lang="pt-PT" sz="2800" b="1" dirty="0" smtClean="0"/>
              <a:t>Conferência de Economia: </a:t>
            </a:r>
          </a:p>
          <a:p>
            <a:r>
              <a:rPr lang="pt-PT" sz="2800" b="1" dirty="0" smtClean="0"/>
              <a:t>“Portugal e a Crise”</a:t>
            </a:r>
          </a:p>
          <a:p>
            <a:endParaRPr lang="pt-PT" sz="2400" b="1" dirty="0" smtClean="0"/>
          </a:p>
          <a:p>
            <a:endParaRPr lang="pt-PT" sz="2400" b="1" dirty="0" smtClean="0"/>
          </a:p>
          <a:p>
            <a:r>
              <a:rPr lang="pt-PT" sz="2400" b="1" dirty="0" smtClean="0"/>
              <a:t>ISLA, 11 de Dezembro 2009</a:t>
            </a:r>
          </a:p>
          <a:p>
            <a:r>
              <a:rPr lang="pt-PT" sz="2400" b="1" dirty="0" smtClean="0"/>
              <a:t>Prof. Dra. Maria Sousa Galito</a:t>
            </a:r>
            <a:endParaRPr lang="pt-PT"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7290" y="142852"/>
            <a:ext cx="3214710" cy="1143008"/>
          </a:xfrm>
        </p:spPr>
        <p:txBody>
          <a:bodyPr/>
          <a:lstStyle/>
          <a:p>
            <a:r>
              <a:rPr lang="pt-PT" sz="3600" b="1" dirty="0" smtClean="0"/>
              <a:t>Exportações Portuguesas (I)</a:t>
            </a:r>
            <a:endParaRPr lang="pt-PT" sz="3600" b="1" dirty="0"/>
          </a:p>
        </p:txBody>
      </p:sp>
      <p:sp>
        <p:nvSpPr>
          <p:cNvPr id="3" name="Marcador de Posição de Conteúdo 2"/>
          <p:cNvSpPr>
            <a:spLocks noGrp="1"/>
          </p:cNvSpPr>
          <p:nvPr>
            <p:ph idx="1"/>
          </p:nvPr>
        </p:nvSpPr>
        <p:spPr>
          <a:xfrm>
            <a:off x="1071538" y="4429132"/>
            <a:ext cx="7858180" cy="928694"/>
          </a:xfrm>
        </p:spPr>
        <p:txBody>
          <a:bodyPr/>
          <a:lstStyle/>
          <a:p>
            <a:pPr>
              <a:buNone/>
            </a:pPr>
            <a:r>
              <a:rPr lang="pt-PT" sz="1800" dirty="0" smtClean="0"/>
              <a:t>	</a:t>
            </a:r>
            <a:endParaRPr lang="pt-PT" sz="1800" dirty="0"/>
          </a:p>
        </p:txBody>
      </p:sp>
      <p:sp>
        <p:nvSpPr>
          <p:cNvPr id="4" name="Marcador de Posição do Número do Diapositivo 3"/>
          <p:cNvSpPr>
            <a:spLocks noGrp="1"/>
          </p:cNvSpPr>
          <p:nvPr>
            <p:ph type="sldNum" sz="quarter" idx="12"/>
          </p:nvPr>
        </p:nvSpPr>
        <p:spPr/>
        <p:txBody>
          <a:bodyPr/>
          <a:lstStyle/>
          <a:p>
            <a:pPr>
              <a:defRPr/>
            </a:pPr>
            <a:fld id="{CA8995A7-EC36-4576-AE68-910301937A72}" type="slidenum">
              <a:rPr lang="pt-PT" smtClean="0"/>
              <a:pPr>
                <a:defRPr/>
              </a:pPr>
              <a:t>10</a:t>
            </a:fld>
            <a:endParaRPr lang="pt-PT"/>
          </a:p>
        </p:txBody>
      </p:sp>
      <p:pic>
        <p:nvPicPr>
          <p:cNvPr id="2050" name="Picture 2" descr="Crescimento das exportações Portuguesas em 2007"/>
          <p:cNvPicPr>
            <a:picLocks noChangeAspect="1" noChangeArrowheads="1"/>
          </p:cNvPicPr>
          <p:nvPr/>
        </p:nvPicPr>
        <p:blipFill>
          <a:blip r:embed="rId3" cstate="print"/>
          <a:srcRect/>
          <a:stretch>
            <a:fillRect/>
          </a:stretch>
        </p:blipFill>
        <p:spPr bwMode="auto">
          <a:xfrm>
            <a:off x="4929190" y="571480"/>
            <a:ext cx="4029082" cy="4214842"/>
          </a:xfrm>
          <a:prstGeom prst="rect">
            <a:avLst/>
          </a:prstGeom>
          <a:noFill/>
        </p:spPr>
      </p:pic>
      <p:sp>
        <p:nvSpPr>
          <p:cNvPr id="6" name="CaixaDeTexto 5"/>
          <p:cNvSpPr txBox="1"/>
          <p:nvPr/>
        </p:nvSpPr>
        <p:spPr>
          <a:xfrm>
            <a:off x="1357290" y="1357298"/>
            <a:ext cx="3500462" cy="5324535"/>
          </a:xfrm>
          <a:prstGeom prst="rect">
            <a:avLst/>
          </a:prstGeom>
          <a:noFill/>
        </p:spPr>
        <p:txBody>
          <a:bodyPr wrap="square" rtlCol="0">
            <a:spAutoFit/>
          </a:bodyPr>
          <a:lstStyle/>
          <a:p>
            <a:r>
              <a:rPr lang="pt-PT" sz="1700" dirty="0" smtClean="0">
                <a:effectLst/>
              </a:rPr>
              <a:t>O comércio internacional português tem sido um dos principais factores de crescimento da economia nacional, apesar da respectiva balança manifestar um défice crónico ao longo dos anos.</a:t>
            </a:r>
            <a:r>
              <a:rPr lang="pt-PT" sz="1700" dirty="0" smtClean="0"/>
              <a:t> </a:t>
            </a:r>
          </a:p>
          <a:p>
            <a:r>
              <a:rPr lang="pt-PT" sz="1700" dirty="0" smtClean="0">
                <a:effectLst/>
              </a:rPr>
              <a:t>No ano 2007, as exportações portuguesas desaceleraram. Na sua totalidade, as exportações aumentaram em termos nominais 10.1% e em termos reais 7.1%, face a 13.8% e 9.25%, em 2006. </a:t>
            </a:r>
          </a:p>
          <a:p>
            <a:r>
              <a:rPr lang="pt-PT" sz="1700" dirty="0" smtClean="0">
                <a:effectLst/>
              </a:rPr>
              <a:t>As exportações portuguesas caíram 28,6% em Janeiro 2009 face ao mesmo mês de 2008. No mesmo período, as importações também recuaram 26,5% de acordo com o Instituto Nacional de Estatística (INE).</a:t>
            </a:r>
          </a:p>
        </p:txBody>
      </p:sp>
      <p:sp>
        <p:nvSpPr>
          <p:cNvPr id="7" name="CaixaDeTexto 6"/>
          <p:cNvSpPr txBox="1"/>
          <p:nvPr/>
        </p:nvSpPr>
        <p:spPr>
          <a:xfrm>
            <a:off x="5143504" y="5000636"/>
            <a:ext cx="3643338" cy="923330"/>
          </a:xfrm>
          <a:prstGeom prst="rect">
            <a:avLst/>
          </a:prstGeom>
          <a:noFill/>
        </p:spPr>
        <p:txBody>
          <a:bodyPr wrap="square" rtlCol="0">
            <a:spAutoFit/>
          </a:bodyPr>
          <a:lstStyle/>
          <a:p>
            <a:pPr>
              <a:spcBef>
                <a:spcPts val="0"/>
              </a:spcBef>
            </a:pPr>
            <a:r>
              <a:rPr lang="pt-PT" sz="1800" dirty="0" smtClean="0">
                <a:effectLst/>
              </a:rPr>
              <a:t>Peso das exportações portuguesas:</a:t>
            </a:r>
          </a:p>
          <a:p>
            <a:pPr>
              <a:spcBef>
                <a:spcPts val="0"/>
              </a:spcBef>
            </a:pPr>
            <a:r>
              <a:rPr lang="pt-PT" sz="1800" dirty="0" smtClean="0">
                <a:effectLst/>
              </a:rPr>
              <a:t>UE (2003, 81%. 2008, 73,7%).</a:t>
            </a:r>
          </a:p>
          <a:p>
            <a:pPr>
              <a:spcBef>
                <a:spcPts val="0"/>
              </a:spcBef>
            </a:pPr>
            <a:r>
              <a:rPr lang="pt-PT" sz="1800" dirty="0" smtClean="0">
                <a:effectLst/>
              </a:rPr>
              <a:t>Extra UE (2003, 19%. 2008, 26,3%).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7290" y="357166"/>
            <a:ext cx="7543800" cy="538146"/>
          </a:xfrm>
        </p:spPr>
        <p:txBody>
          <a:bodyPr/>
          <a:lstStyle/>
          <a:p>
            <a:r>
              <a:rPr lang="pt-PT" b="1" dirty="0" smtClean="0"/>
              <a:t>Exportações</a:t>
            </a:r>
            <a:r>
              <a:rPr lang="pt-PT" dirty="0" smtClean="0"/>
              <a:t> </a:t>
            </a:r>
            <a:r>
              <a:rPr lang="pt-PT" b="1" dirty="0" smtClean="0"/>
              <a:t>Portuguesas</a:t>
            </a:r>
            <a:r>
              <a:rPr lang="pt-PT" dirty="0" smtClean="0"/>
              <a:t> (II)</a:t>
            </a:r>
            <a:endParaRPr lang="pt-PT" dirty="0"/>
          </a:p>
        </p:txBody>
      </p:sp>
      <p:sp>
        <p:nvSpPr>
          <p:cNvPr id="3" name="Marcador de Posição de Conteúdo 2"/>
          <p:cNvSpPr>
            <a:spLocks noGrp="1"/>
          </p:cNvSpPr>
          <p:nvPr>
            <p:ph idx="1"/>
          </p:nvPr>
        </p:nvSpPr>
        <p:spPr>
          <a:xfrm>
            <a:off x="1357290" y="2786058"/>
            <a:ext cx="7620000" cy="376230"/>
          </a:xfrm>
        </p:spPr>
        <p:txBody>
          <a:bodyPr/>
          <a:lstStyle/>
          <a:p>
            <a:pPr>
              <a:buNone/>
            </a:pPr>
            <a:r>
              <a:rPr lang="pt-PT" sz="1400" b="1" dirty="0" smtClean="0"/>
              <a:t>Peso relativo dos agrupamentos de mercadorias na exportação total portuguesa (2007 e 2008)</a:t>
            </a:r>
            <a:endParaRPr lang="pt-PT" sz="1400" b="1" dirty="0"/>
          </a:p>
        </p:txBody>
      </p:sp>
      <p:sp>
        <p:nvSpPr>
          <p:cNvPr id="4" name="Marcador de Posição do Número do Diapositivo 3"/>
          <p:cNvSpPr>
            <a:spLocks noGrp="1"/>
          </p:cNvSpPr>
          <p:nvPr>
            <p:ph type="sldNum" sz="quarter" idx="12"/>
          </p:nvPr>
        </p:nvSpPr>
        <p:spPr/>
        <p:txBody>
          <a:bodyPr/>
          <a:lstStyle/>
          <a:p>
            <a:pPr>
              <a:defRPr/>
            </a:pPr>
            <a:fld id="{CA8995A7-EC36-4576-AE68-910301937A72}" type="slidenum">
              <a:rPr lang="pt-PT" smtClean="0"/>
              <a:pPr>
                <a:defRPr/>
              </a:pPr>
              <a:t>11</a:t>
            </a:fld>
            <a:endParaRPr lang="pt-PT"/>
          </a:p>
        </p:txBody>
      </p:sp>
      <p:pic>
        <p:nvPicPr>
          <p:cNvPr id="59395" name="Picture 3"/>
          <p:cNvPicPr>
            <a:picLocks noChangeAspect="1" noChangeArrowheads="1"/>
          </p:cNvPicPr>
          <p:nvPr/>
        </p:nvPicPr>
        <p:blipFill>
          <a:blip r:embed="rId3" cstate="print"/>
          <a:srcRect/>
          <a:stretch>
            <a:fillRect/>
          </a:stretch>
        </p:blipFill>
        <p:spPr bwMode="auto">
          <a:xfrm>
            <a:off x="1428728" y="3143248"/>
            <a:ext cx="7221221" cy="3214710"/>
          </a:xfrm>
          <a:prstGeom prst="rect">
            <a:avLst/>
          </a:prstGeom>
          <a:noFill/>
          <a:ln w="9525">
            <a:noFill/>
            <a:miter lim="800000"/>
            <a:headEnd/>
            <a:tailEnd/>
          </a:ln>
        </p:spPr>
      </p:pic>
      <p:sp>
        <p:nvSpPr>
          <p:cNvPr id="8" name="CaixaDeTexto 7"/>
          <p:cNvSpPr txBox="1"/>
          <p:nvPr/>
        </p:nvSpPr>
        <p:spPr>
          <a:xfrm>
            <a:off x="1428728" y="1428736"/>
            <a:ext cx="7286676" cy="1077218"/>
          </a:xfrm>
          <a:prstGeom prst="rect">
            <a:avLst/>
          </a:prstGeom>
          <a:noFill/>
        </p:spPr>
        <p:txBody>
          <a:bodyPr wrap="square" rtlCol="0">
            <a:spAutoFit/>
          </a:bodyPr>
          <a:lstStyle/>
          <a:p>
            <a:r>
              <a:rPr lang="pt-PT" sz="1600" dirty="0" smtClean="0">
                <a:effectLst/>
              </a:rPr>
              <a:t>Em 2008, as mercadorias, agrupadas em 13 conjuntos, encontravam-se dominadas pelo agrupamento “máquinas” (19,3% </a:t>
            </a:r>
            <a:r>
              <a:rPr lang="pt-PT" sz="1600" smtClean="0">
                <a:effectLst/>
              </a:rPr>
              <a:t>do total), </a:t>
            </a:r>
            <a:r>
              <a:rPr lang="pt-PT" sz="1600" dirty="0" smtClean="0">
                <a:effectLst/>
              </a:rPr>
              <a:t>“Material de Transporte” (</a:t>
            </a:r>
            <a:r>
              <a:rPr lang="pt-PT" sz="1600" smtClean="0">
                <a:effectLst/>
              </a:rPr>
              <a:t>12,6%) e </a:t>
            </a:r>
            <a:r>
              <a:rPr lang="pt-PT" sz="1600" dirty="0" smtClean="0">
                <a:effectLst/>
              </a:rPr>
              <a:t>“Químicos” (10,7%). Os agrupamentos “Têxteis” e “Vestuário”( somam 10,3%, com pesos respectivamente de 4,1% e 6,2%). </a:t>
            </a:r>
            <a:endParaRPr lang="pt-PT" sz="1600" dirty="0">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14414" y="142852"/>
            <a:ext cx="4572032" cy="668337"/>
          </a:xfrm>
        </p:spPr>
        <p:txBody>
          <a:bodyPr/>
          <a:lstStyle/>
          <a:p>
            <a:r>
              <a:rPr lang="pt-PT" sz="3400" b="1" dirty="0"/>
              <a:t>Índice </a:t>
            </a:r>
            <a:r>
              <a:rPr lang="pt-PT" sz="3400" b="1" dirty="0" smtClean="0"/>
              <a:t>de Globalização</a:t>
            </a:r>
            <a:endParaRPr lang="pt-PT" sz="3400" b="1" dirty="0"/>
          </a:p>
        </p:txBody>
      </p:sp>
      <p:sp>
        <p:nvSpPr>
          <p:cNvPr id="12291" name="Rectangle 3"/>
          <p:cNvSpPr>
            <a:spLocks noGrp="1" noChangeArrowheads="1"/>
          </p:cNvSpPr>
          <p:nvPr>
            <p:ph type="body" idx="1"/>
          </p:nvPr>
        </p:nvSpPr>
        <p:spPr>
          <a:xfrm>
            <a:off x="1357290" y="1000108"/>
            <a:ext cx="4071966" cy="5303834"/>
          </a:xfrm>
        </p:spPr>
        <p:txBody>
          <a:bodyPr/>
          <a:lstStyle/>
          <a:p>
            <a:pPr>
              <a:lnSpc>
                <a:spcPct val="80000"/>
              </a:lnSpc>
            </a:pPr>
            <a:r>
              <a:rPr lang="pt-PT" sz="1700" dirty="0"/>
              <a:t>Um grupo de pequenos países europeus (Holanda, </a:t>
            </a:r>
            <a:r>
              <a:rPr lang="pt-PT" sz="1700" dirty="0" smtClean="0"/>
              <a:t>Suécia, Suíça e Finlândia) </a:t>
            </a:r>
            <a:r>
              <a:rPr lang="pt-PT" sz="1700" dirty="0"/>
              <a:t>juntamente com Singapura lidera o </a:t>
            </a:r>
            <a:r>
              <a:rPr lang="pt-PT" sz="1700" dirty="0">
                <a:hlinkClick r:id="rId3"/>
              </a:rPr>
              <a:t>Índice de Globalização</a:t>
            </a:r>
            <a:r>
              <a:rPr lang="pt-PT" sz="1700" dirty="0"/>
              <a:t> apresentado pela consultora </a:t>
            </a:r>
            <a:r>
              <a:rPr lang="pt-PT" sz="1700" dirty="0" err="1"/>
              <a:t>A.T.Kearney</a:t>
            </a:r>
            <a:r>
              <a:rPr lang="pt-PT" sz="1700" dirty="0"/>
              <a:t> em parceria com a revista </a:t>
            </a:r>
            <a:r>
              <a:rPr lang="pt-PT" sz="1700" dirty="0" err="1"/>
              <a:t>Foreign</a:t>
            </a:r>
            <a:r>
              <a:rPr lang="pt-PT" sz="1700" dirty="0"/>
              <a:t> </a:t>
            </a:r>
            <a:r>
              <a:rPr lang="pt-PT" sz="1700" dirty="0" err="1" smtClean="0"/>
              <a:t>Policy</a:t>
            </a:r>
            <a:r>
              <a:rPr lang="pt-PT" sz="1700" dirty="0" smtClean="0"/>
              <a:t> (2008). </a:t>
            </a:r>
            <a:endParaRPr lang="pt-PT" sz="1700" dirty="0"/>
          </a:p>
          <a:p>
            <a:pPr>
              <a:lnSpc>
                <a:spcPct val="80000"/>
              </a:lnSpc>
            </a:pPr>
            <a:r>
              <a:rPr lang="pt-PT" sz="1700" dirty="0"/>
              <a:t>São os pequenos países desenvolvidos (em termos de população ou de tamanho) que se revelam mais cosmopolitas em todos os indicadores usados no estudo (comércio internacional, ao fluxo internacional de capitais, aos contactos com o exterior, desde o turismo às chamadas internacionais e à comutação transfronteiriça). </a:t>
            </a:r>
          </a:p>
          <a:p>
            <a:pPr>
              <a:lnSpc>
                <a:spcPct val="80000"/>
              </a:lnSpc>
            </a:pPr>
            <a:r>
              <a:rPr lang="pt-PT" sz="1700" dirty="0"/>
              <a:t>Portugal encontra-se nos 15 primeiros, à frente de países como a França, a Espanha ou Israel, beneficiando da </a:t>
            </a:r>
            <a:r>
              <a:rPr lang="pt-PT" sz="1700" dirty="0" smtClean="0"/>
              <a:t>tradicional abertura do seu mercado ao exterior.</a:t>
            </a:r>
            <a:endParaRPr lang="pt-PT" sz="1700" dirty="0"/>
          </a:p>
          <a:p>
            <a:pPr>
              <a:lnSpc>
                <a:spcPct val="80000"/>
              </a:lnSpc>
            </a:pPr>
            <a:r>
              <a:rPr lang="pt-PT" sz="1700" dirty="0" smtClean="0"/>
              <a:t>O </a:t>
            </a:r>
            <a:r>
              <a:rPr lang="pt-PT" sz="1700" dirty="0"/>
              <a:t>estudo conclui </a:t>
            </a:r>
            <a:r>
              <a:rPr lang="pt-PT" sz="1700" dirty="0" smtClean="0"/>
              <a:t>que a </a:t>
            </a:r>
            <a:r>
              <a:rPr lang="pt-PT" sz="1700" dirty="0"/>
              <a:t>globalização favorece o nível de riqueza de um dado país </a:t>
            </a:r>
            <a:r>
              <a:rPr lang="pt-PT" sz="1700" dirty="0" smtClean="0"/>
              <a:t>(e </a:t>
            </a:r>
            <a:r>
              <a:rPr lang="pt-PT" sz="1700" dirty="0"/>
              <a:t>não o </a:t>
            </a:r>
            <a:r>
              <a:rPr lang="pt-PT" sz="1700" dirty="0" smtClean="0"/>
              <a:t>contrário). </a:t>
            </a:r>
            <a:endParaRPr lang="pt-PT" sz="1700" dirty="0"/>
          </a:p>
        </p:txBody>
      </p:sp>
      <p:sp>
        <p:nvSpPr>
          <p:cNvPr id="12292" name="Text Box 4"/>
          <p:cNvSpPr txBox="1">
            <a:spLocks noChangeArrowheads="1"/>
          </p:cNvSpPr>
          <p:nvPr/>
        </p:nvSpPr>
        <p:spPr bwMode="auto">
          <a:xfrm>
            <a:off x="5857884" y="214290"/>
            <a:ext cx="1643074" cy="6370975"/>
          </a:xfrm>
          <a:prstGeom prst="rect">
            <a:avLst/>
          </a:prstGeom>
          <a:noFill/>
          <a:ln w="9525">
            <a:noFill/>
            <a:miter lim="800000"/>
            <a:headEnd/>
            <a:tailEnd/>
          </a:ln>
          <a:effectLst/>
        </p:spPr>
        <p:txBody>
          <a:bodyPr wrap="square">
            <a:spAutoFit/>
          </a:bodyPr>
          <a:lstStyle/>
          <a:p>
            <a:r>
              <a:rPr lang="pt-PT" sz="1600" b="1" dirty="0">
                <a:effectLst/>
              </a:rPr>
              <a:t>LISTA DOS </a:t>
            </a:r>
            <a:r>
              <a:rPr lang="pt-PT" sz="1600" b="1" dirty="0" smtClean="0">
                <a:effectLst/>
              </a:rPr>
              <a:t>PAÍSES </a:t>
            </a:r>
            <a:r>
              <a:rPr lang="pt-PT" sz="1600" b="1" dirty="0">
                <a:effectLst/>
              </a:rPr>
              <a:t>MAIS GLOBAIS</a:t>
            </a:r>
            <a:r>
              <a:rPr lang="pt-PT" sz="1600" b="1" dirty="0" smtClean="0">
                <a:effectLst/>
              </a:rPr>
              <a:t>:</a:t>
            </a:r>
            <a:endParaRPr lang="pt-PT" sz="1600" b="1" dirty="0">
              <a:effectLst/>
            </a:endParaRPr>
          </a:p>
          <a:p>
            <a:r>
              <a:rPr lang="pt-PT" sz="1600" dirty="0">
                <a:effectLst/>
              </a:rPr>
              <a:t>1- Singapura </a:t>
            </a:r>
          </a:p>
          <a:p>
            <a:r>
              <a:rPr lang="pt-PT" sz="1600" dirty="0">
                <a:effectLst/>
              </a:rPr>
              <a:t>2- Holanda </a:t>
            </a:r>
          </a:p>
          <a:p>
            <a:r>
              <a:rPr lang="pt-PT" sz="1600" dirty="0">
                <a:effectLst/>
              </a:rPr>
              <a:t>3- Suécia </a:t>
            </a:r>
          </a:p>
          <a:p>
            <a:r>
              <a:rPr lang="pt-PT" sz="1600" dirty="0">
                <a:effectLst/>
              </a:rPr>
              <a:t>4- Suíça </a:t>
            </a:r>
          </a:p>
          <a:p>
            <a:r>
              <a:rPr lang="pt-PT" sz="1600" dirty="0">
                <a:effectLst/>
              </a:rPr>
              <a:t>5- Finlândia </a:t>
            </a:r>
          </a:p>
          <a:p>
            <a:r>
              <a:rPr lang="pt-PT" sz="1600" dirty="0">
                <a:effectLst/>
              </a:rPr>
              <a:t>6- Irlanda </a:t>
            </a:r>
          </a:p>
          <a:p>
            <a:r>
              <a:rPr lang="pt-PT" sz="1600" dirty="0">
                <a:effectLst/>
              </a:rPr>
              <a:t>7- Áustria</a:t>
            </a:r>
          </a:p>
          <a:p>
            <a:r>
              <a:rPr lang="pt-PT" sz="1600" dirty="0">
                <a:effectLst/>
              </a:rPr>
              <a:t>8- Reino Unido </a:t>
            </a:r>
          </a:p>
          <a:p>
            <a:r>
              <a:rPr lang="pt-PT" sz="1600" dirty="0">
                <a:effectLst/>
              </a:rPr>
              <a:t>9- Noruega </a:t>
            </a:r>
          </a:p>
          <a:p>
            <a:r>
              <a:rPr lang="pt-PT" sz="1600" dirty="0">
                <a:effectLst/>
              </a:rPr>
              <a:t>10- Canadá </a:t>
            </a:r>
          </a:p>
          <a:p>
            <a:r>
              <a:rPr lang="pt-PT" sz="1600" dirty="0">
                <a:effectLst/>
              </a:rPr>
              <a:t>11- Dinamarca </a:t>
            </a:r>
          </a:p>
          <a:p>
            <a:r>
              <a:rPr lang="pt-PT" sz="1600" dirty="0">
                <a:effectLst/>
              </a:rPr>
              <a:t>12- EUA </a:t>
            </a:r>
          </a:p>
          <a:p>
            <a:r>
              <a:rPr lang="pt-PT" sz="1600" dirty="0">
                <a:effectLst/>
              </a:rPr>
              <a:t>13- Itália </a:t>
            </a:r>
          </a:p>
          <a:p>
            <a:r>
              <a:rPr lang="pt-PT" sz="1600" dirty="0">
                <a:effectLst/>
              </a:rPr>
              <a:t>14- Alemanha </a:t>
            </a:r>
          </a:p>
          <a:p>
            <a:r>
              <a:rPr lang="pt-PT" sz="1800" b="1" dirty="0">
                <a:effectLst/>
              </a:rPr>
              <a:t>15- Portugal </a:t>
            </a:r>
            <a:r>
              <a:rPr lang="pt-PT" sz="1800" b="1" dirty="0" smtClean="0">
                <a:effectLst/>
              </a:rPr>
              <a:t> </a:t>
            </a:r>
            <a:endParaRPr lang="pt-PT" sz="1800" b="1" dirty="0">
              <a:effectLst/>
            </a:endParaRPr>
          </a:p>
        </p:txBody>
      </p:sp>
      <p:sp>
        <p:nvSpPr>
          <p:cNvPr id="12293" name="Text Box 5"/>
          <p:cNvSpPr txBox="1">
            <a:spLocks noChangeArrowheads="1"/>
          </p:cNvSpPr>
          <p:nvPr/>
        </p:nvSpPr>
        <p:spPr bwMode="auto">
          <a:xfrm>
            <a:off x="7429520" y="214290"/>
            <a:ext cx="1571636" cy="4524315"/>
          </a:xfrm>
          <a:prstGeom prst="rect">
            <a:avLst/>
          </a:prstGeom>
          <a:noFill/>
          <a:ln w="9525">
            <a:noFill/>
            <a:miter lim="800000"/>
            <a:headEnd/>
            <a:tailEnd/>
          </a:ln>
          <a:effectLst/>
        </p:spPr>
        <p:txBody>
          <a:bodyPr wrap="square">
            <a:spAutoFit/>
          </a:bodyPr>
          <a:lstStyle/>
          <a:p>
            <a:pPr>
              <a:spcBef>
                <a:spcPct val="50000"/>
              </a:spcBef>
            </a:pPr>
            <a:r>
              <a:rPr lang="pt-PT" sz="1600" b="1" dirty="0">
                <a:effectLst/>
              </a:rPr>
              <a:t>LISTA DOS </a:t>
            </a:r>
            <a:r>
              <a:rPr lang="pt-PT" sz="1600" b="1" dirty="0" smtClean="0">
                <a:effectLst/>
              </a:rPr>
              <a:t>ÚLTIMOS:</a:t>
            </a:r>
            <a:r>
              <a:rPr lang="pt-PT" sz="1600" b="1" dirty="0">
                <a:effectLst/>
              </a:rPr>
              <a:t/>
            </a:r>
            <a:br>
              <a:rPr lang="pt-PT" sz="1600" b="1" dirty="0">
                <a:effectLst/>
              </a:rPr>
            </a:br>
            <a:endParaRPr lang="pt-PT" sz="1600" b="1" dirty="0">
              <a:effectLst/>
            </a:endParaRPr>
          </a:p>
          <a:p>
            <a:r>
              <a:rPr lang="pt-PT" sz="1600" dirty="0">
                <a:effectLst/>
              </a:rPr>
              <a:t>50- Irão </a:t>
            </a:r>
          </a:p>
          <a:p>
            <a:r>
              <a:rPr lang="pt-PT" sz="1600" dirty="0">
                <a:effectLst/>
              </a:rPr>
              <a:t>49- Índia </a:t>
            </a:r>
          </a:p>
          <a:p>
            <a:r>
              <a:rPr lang="pt-PT" sz="1600" dirty="0">
                <a:effectLst/>
              </a:rPr>
              <a:t>48- China</a:t>
            </a:r>
          </a:p>
          <a:p>
            <a:r>
              <a:rPr lang="pt-PT" sz="1600" dirty="0">
                <a:effectLst/>
              </a:rPr>
              <a:t>47- Quénia </a:t>
            </a:r>
          </a:p>
          <a:p>
            <a:r>
              <a:rPr lang="pt-PT" sz="1600" dirty="0">
                <a:effectLst/>
              </a:rPr>
              <a:t>46- Colômbia </a:t>
            </a:r>
          </a:p>
          <a:p>
            <a:r>
              <a:rPr lang="pt-PT" sz="1600" dirty="0">
                <a:effectLst/>
              </a:rPr>
              <a:t>45- Rússia </a:t>
            </a:r>
          </a:p>
          <a:p>
            <a:r>
              <a:rPr lang="pt-PT" sz="1600" dirty="0">
                <a:effectLst/>
              </a:rPr>
              <a:t>44- Brasil </a:t>
            </a:r>
          </a:p>
          <a:p>
            <a:r>
              <a:rPr lang="pt-PT" sz="1600" dirty="0">
                <a:effectLst/>
              </a:rPr>
              <a:t>43- Peru </a:t>
            </a:r>
            <a:endParaRPr lang="pt-PT" sz="1600" dirty="0" smtClean="0">
              <a:effectLst/>
            </a:endParaRPr>
          </a:p>
          <a:p>
            <a:r>
              <a:rPr lang="pt-PT" sz="1600" dirty="0" smtClean="0">
                <a:effectLst/>
              </a:rPr>
              <a:t>42-</a:t>
            </a:r>
            <a:r>
              <a:rPr lang="pt-PT" sz="1600" dirty="0">
                <a:effectLst/>
              </a:rPr>
              <a:t> </a:t>
            </a:r>
            <a:r>
              <a:rPr lang="pt-PT" sz="1600" dirty="0" smtClean="0">
                <a:effectLst/>
              </a:rPr>
              <a:t>Marrocos</a:t>
            </a:r>
          </a:p>
          <a:p>
            <a:r>
              <a:rPr lang="pt-PT" sz="1600" dirty="0" smtClean="0">
                <a:effectLst/>
              </a:rPr>
              <a:t>41- México</a:t>
            </a:r>
          </a:p>
        </p:txBody>
      </p:sp>
      <p:sp>
        <p:nvSpPr>
          <p:cNvPr id="12294" name="Text Box 6"/>
          <p:cNvSpPr txBox="1">
            <a:spLocks noChangeArrowheads="1"/>
          </p:cNvSpPr>
          <p:nvPr/>
        </p:nvSpPr>
        <p:spPr bwMode="auto">
          <a:xfrm>
            <a:off x="1500166" y="6429396"/>
            <a:ext cx="4140200" cy="274638"/>
          </a:xfrm>
          <a:prstGeom prst="rect">
            <a:avLst/>
          </a:prstGeom>
          <a:noFill/>
          <a:ln w="9525">
            <a:noFill/>
            <a:miter lim="800000"/>
            <a:headEnd/>
            <a:tailEnd/>
          </a:ln>
          <a:effectLst/>
        </p:spPr>
        <p:txBody>
          <a:bodyPr>
            <a:spAutoFit/>
          </a:bodyPr>
          <a:lstStyle/>
          <a:p>
            <a:pPr>
              <a:spcBef>
                <a:spcPct val="50000"/>
              </a:spcBef>
            </a:pPr>
            <a:r>
              <a:rPr lang="pt-PT" sz="1200" dirty="0">
                <a:effectLst/>
              </a:rPr>
              <a:t>Fonte: URL: &lt;</a:t>
            </a:r>
            <a:r>
              <a:rPr lang="pt-PT" sz="1200" u="sng" dirty="0">
                <a:effectLst/>
              </a:rPr>
              <a:t>http://www.atkearney.com/index.php</a:t>
            </a:r>
            <a:r>
              <a:rPr lang="pt-PT" sz="1200" dirty="0">
                <a:effectLst/>
              </a:rPr>
              <a:t>&gt;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0166" y="277813"/>
            <a:ext cx="7429552" cy="579437"/>
          </a:xfrm>
        </p:spPr>
        <p:txBody>
          <a:bodyPr/>
          <a:lstStyle/>
          <a:p>
            <a:pPr>
              <a:defRPr/>
            </a:pPr>
            <a:r>
              <a:rPr lang="pt-PT" sz="3200" b="1" dirty="0" smtClean="0"/>
              <a:t>Portugal e o contexto Actual: </a:t>
            </a:r>
            <a:br>
              <a:rPr lang="pt-PT" sz="3200" b="1" dirty="0" smtClean="0"/>
            </a:br>
            <a:r>
              <a:rPr lang="pt-PT" sz="3200" b="1" dirty="0" smtClean="0"/>
              <a:t>Nova Ordem Mundial?</a:t>
            </a:r>
            <a:endParaRPr lang="pt-PT" sz="3200" b="1" dirty="0"/>
          </a:p>
        </p:txBody>
      </p:sp>
      <p:sp>
        <p:nvSpPr>
          <p:cNvPr id="3" name="Marcador de Posição do Texto 2"/>
          <p:cNvSpPr>
            <a:spLocks noGrp="1"/>
          </p:cNvSpPr>
          <p:nvPr>
            <p:ph type="body" sz="half" idx="1"/>
          </p:nvPr>
        </p:nvSpPr>
        <p:spPr>
          <a:xfrm>
            <a:off x="1285852" y="1071563"/>
            <a:ext cx="7500961" cy="1857375"/>
          </a:xfrm>
        </p:spPr>
        <p:txBody>
          <a:bodyPr/>
          <a:lstStyle/>
          <a:p>
            <a:pPr>
              <a:buNone/>
              <a:defRPr/>
            </a:pPr>
            <a:r>
              <a:rPr lang="pt-PT" sz="1600" dirty="0" smtClean="0"/>
              <a:t>	Na sequência do mais recente Fórum da PIMCO (uma das mais prestigiadas sociedades gestoras de obrigações do mundo), em Maio de 2009, especialistas como </a:t>
            </a:r>
            <a:r>
              <a:rPr lang="pt-PT" sz="1600" dirty="0" err="1" smtClean="0"/>
              <a:t>Bill</a:t>
            </a:r>
            <a:r>
              <a:rPr lang="pt-PT" sz="1600" dirty="0" smtClean="0"/>
              <a:t> </a:t>
            </a:r>
            <a:r>
              <a:rPr lang="pt-PT" sz="1600" dirty="0" err="1" smtClean="0"/>
              <a:t>Gross</a:t>
            </a:r>
            <a:r>
              <a:rPr lang="pt-PT" sz="1600" dirty="0" smtClean="0"/>
              <a:t> e </a:t>
            </a:r>
            <a:r>
              <a:rPr lang="pt-PT" sz="1600" dirty="0" err="1" smtClean="0"/>
              <a:t>Mohamed</a:t>
            </a:r>
            <a:r>
              <a:rPr lang="pt-PT" sz="1600" dirty="0" smtClean="0"/>
              <a:t> </a:t>
            </a:r>
            <a:r>
              <a:rPr lang="pt-PT" sz="1600" dirty="0" err="1" smtClean="0"/>
              <a:t>El-Erian</a:t>
            </a:r>
            <a:r>
              <a:rPr lang="pt-PT" sz="1600" dirty="0" smtClean="0"/>
              <a:t>, lançaram o conceito “</a:t>
            </a:r>
            <a:r>
              <a:rPr lang="pt-PT" sz="1600" i="1" dirty="0" smtClean="0"/>
              <a:t>A </a:t>
            </a:r>
            <a:r>
              <a:rPr lang="pt-PT" sz="1600" i="1" dirty="0" err="1" smtClean="0"/>
              <a:t>New</a:t>
            </a:r>
            <a:r>
              <a:rPr lang="pt-PT" sz="1600" i="1" dirty="0" smtClean="0"/>
              <a:t> Normal</a:t>
            </a:r>
            <a:r>
              <a:rPr lang="pt-PT" sz="1600" dirty="0" smtClean="0"/>
              <a:t>”, alertando os investidores para se adaptarem a uma nova realidade de longa duração, </a:t>
            </a:r>
            <a:r>
              <a:rPr lang="pt-PT" sz="1600" b="1" dirty="0" smtClean="0"/>
              <a:t>com maior intervenção do Estado, baixo crescimento económico, importância acrescida dos mercados emergentes (BRIC), perda de importância do dólar como moeda de reserva, e menores retornos dos investimentos</a:t>
            </a:r>
            <a:r>
              <a:rPr lang="pt-PT" sz="1600" dirty="0" smtClean="0"/>
              <a:t>. </a:t>
            </a:r>
          </a:p>
          <a:p>
            <a:pPr>
              <a:defRPr/>
            </a:pPr>
            <a:endParaRPr lang="pt-PT" sz="1600" dirty="0"/>
          </a:p>
        </p:txBody>
      </p:sp>
      <p:graphicFrame>
        <p:nvGraphicFramePr>
          <p:cNvPr id="5" name="Tabela 4"/>
          <p:cNvGraphicFramePr>
            <a:graphicFrameLocks noGrp="1"/>
          </p:cNvGraphicFramePr>
          <p:nvPr/>
        </p:nvGraphicFramePr>
        <p:xfrm>
          <a:off x="1428728" y="3000372"/>
          <a:ext cx="7572428" cy="2944368"/>
        </p:xfrm>
        <a:graphic>
          <a:graphicData uri="http://schemas.openxmlformats.org/drawingml/2006/table">
            <a:tbl>
              <a:tblPr/>
              <a:tblGrid>
                <a:gridCol w="2071702"/>
                <a:gridCol w="5500726"/>
              </a:tblGrid>
              <a:tr h="0">
                <a:tc gridSpan="2">
                  <a:txBody>
                    <a:bodyPr/>
                    <a:lstStyle/>
                    <a:p>
                      <a:pPr algn="ctr">
                        <a:lnSpc>
                          <a:spcPct val="115000"/>
                        </a:lnSpc>
                        <a:spcAft>
                          <a:spcPts val="375"/>
                        </a:spcAft>
                      </a:pPr>
                      <a:r>
                        <a:rPr lang="pt-PT" sz="1200" b="1" dirty="0">
                          <a:solidFill>
                            <a:srgbClr val="FFFFFF"/>
                          </a:solidFill>
                          <a:latin typeface="Verdana"/>
                          <a:ea typeface="Times New Roman"/>
                          <a:cs typeface="Times New Roman"/>
                        </a:rPr>
                        <a:t>O "novo </a:t>
                      </a:r>
                      <a:r>
                        <a:rPr lang="pt-PT" sz="1200" b="1" dirty="0" err="1" smtClean="0">
                          <a:solidFill>
                            <a:srgbClr val="FFFFFF"/>
                          </a:solidFill>
                          <a:latin typeface="Verdana"/>
                          <a:ea typeface="Times New Roman"/>
                          <a:cs typeface="Times New Roman"/>
                        </a:rPr>
                        <a:t>normal“</a:t>
                      </a:r>
                      <a:r>
                        <a:rPr lang="pt-PT" sz="1200" b="1" dirty="0" smtClean="0">
                          <a:solidFill>
                            <a:srgbClr val="FFFFFF"/>
                          </a:solidFill>
                          <a:latin typeface="Verdana"/>
                          <a:ea typeface="Times New Roman"/>
                          <a:cs typeface="Times New Roman"/>
                        </a:rPr>
                        <a:t> – Visão Estratégica para os próximos 3/5 anos</a:t>
                      </a:r>
                      <a:endParaRPr lang="pt-PT" sz="1200" dirty="0">
                        <a:latin typeface="Calibri"/>
                        <a:ea typeface="Calibri"/>
                        <a:cs typeface="Times New Roman"/>
                      </a:endParaRPr>
                    </a:p>
                  </a:txBody>
                  <a:tcPr marL="0" marR="0" marT="0" marB="0" anchor="ctr">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rgbClr val="CC0000"/>
                    </a:solidFill>
                  </a:tcPr>
                </a:tc>
                <a:tc hMerge="1">
                  <a:txBody>
                    <a:bodyPr/>
                    <a:lstStyle/>
                    <a:p>
                      <a:endParaRPr lang="pt-PT"/>
                    </a:p>
                  </a:txBody>
                  <a:tcPr/>
                </a:tc>
              </a:tr>
              <a:tr h="0">
                <a:tc>
                  <a:txBody>
                    <a:bodyPr/>
                    <a:lstStyle/>
                    <a:p>
                      <a:pPr algn="ctr">
                        <a:lnSpc>
                          <a:spcPct val="115000"/>
                        </a:lnSpc>
                        <a:spcAft>
                          <a:spcPts val="375"/>
                        </a:spcAft>
                      </a:pPr>
                      <a:r>
                        <a:rPr lang="pt-PT" sz="1200" b="1" dirty="0">
                          <a:solidFill>
                            <a:schemeClr val="tx1"/>
                          </a:solidFill>
                          <a:latin typeface="Verdana"/>
                          <a:ea typeface="Times New Roman"/>
                          <a:cs typeface="Times New Roman"/>
                        </a:rPr>
                        <a:t>Aumento do peso do sector público</a:t>
                      </a:r>
                      <a:endParaRPr lang="pt-PT" sz="1200" dirty="0">
                        <a:solidFill>
                          <a:schemeClr val="tx1"/>
                        </a:solidFill>
                        <a:latin typeface="Calibri"/>
                        <a:ea typeface="Calibri"/>
                        <a:cs typeface="Times New Roman"/>
                      </a:endParaRPr>
                    </a:p>
                  </a:txBody>
                  <a:tcPr marL="0" marR="0"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accent1">
                        <a:lumMod val="20000"/>
                        <a:lumOff val="80000"/>
                      </a:schemeClr>
                    </a:solidFill>
                  </a:tcPr>
                </a:tc>
                <a:tc>
                  <a:txBody>
                    <a:bodyPr/>
                    <a:lstStyle/>
                    <a:p>
                      <a:pPr lvl="1">
                        <a:lnSpc>
                          <a:spcPct val="115000"/>
                        </a:lnSpc>
                        <a:spcAft>
                          <a:spcPts val="375"/>
                        </a:spcAft>
                      </a:pPr>
                      <a:r>
                        <a:rPr lang="pt-PT" sz="1200" dirty="0" smtClean="0">
                          <a:solidFill>
                            <a:schemeClr val="tx1"/>
                          </a:solidFill>
                          <a:latin typeface="Verdana"/>
                          <a:ea typeface="Times New Roman"/>
                          <a:cs typeface="Times New Roman"/>
                        </a:rPr>
                        <a:t> Maior </a:t>
                      </a:r>
                      <a:r>
                        <a:rPr lang="pt-PT" sz="1200" dirty="0">
                          <a:solidFill>
                            <a:schemeClr val="tx1"/>
                          </a:solidFill>
                          <a:latin typeface="Verdana"/>
                          <a:ea typeface="Times New Roman"/>
                          <a:cs typeface="Times New Roman"/>
                        </a:rPr>
                        <a:t>intervenção do Estado na economia (preços, meios de produção </a:t>
                      </a:r>
                      <a:r>
                        <a:rPr lang="pt-PT" sz="1200" dirty="0" smtClean="0">
                          <a:solidFill>
                            <a:schemeClr val="tx1"/>
                          </a:solidFill>
                          <a:latin typeface="Verdana"/>
                          <a:ea typeface="Times New Roman"/>
                          <a:cs typeface="Times New Roman"/>
                        </a:rPr>
                        <a:t>  e </a:t>
                      </a:r>
                      <a:r>
                        <a:rPr lang="pt-PT" sz="1200" dirty="0">
                          <a:solidFill>
                            <a:schemeClr val="tx1"/>
                          </a:solidFill>
                          <a:latin typeface="Verdana"/>
                          <a:ea typeface="Times New Roman"/>
                          <a:cs typeface="Times New Roman"/>
                        </a:rPr>
                        <a:t>distribuição, crédito); </a:t>
                      </a:r>
                      <a:br>
                        <a:rPr lang="pt-PT" sz="1200" dirty="0">
                          <a:solidFill>
                            <a:schemeClr val="tx1"/>
                          </a:solidFill>
                          <a:latin typeface="Verdana"/>
                          <a:ea typeface="Times New Roman"/>
                          <a:cs typeface="Times New Roman"/>
                        </a:rPr>
                      </a:br>
                      <a:r>
                        <a:rPr lang="pt-PT" sz="1200" dirty="0" smtClean="0">
                          <a:solidFill>
                            <a:schemeClr val="tx1"/>
                          </a:solidFill>
                          <a:latin typeface="Verdana"/>
                          <a:ea typeface="Times New Roman"/>
                          <a:cs typeface="Times New Roman"/>
                        </a:rPr>
                        <a:t> Aumento </a:t>
                      </a:r>
                      <a:r>
                        <a:rPr lang="pt-PT" sz="1200" dirty="0">
                          <a:solidFill>
                            <a:schemeClr val="tx1"/>
                          </a:solidFill>
                          <a:latin typeface="Verdana"/>
                          <a:ea typeface="Times New Roman"/>
                          <a:cs typeface="Times New Roman"/>
                        </a:rPr>
                        <a:t>da regulação (supervisão, transparência, liquidez, </a:t>
                      </a:r>
                      <a:r>
                        <a:rPr lang="pt-PT" sz="1200" dirty="0" smtClean="0">
                          <a:solidFill>
                            <a:schemeClr val="tx1"/>
                          </a:solidFill>
                          <a:latin typeface="Verdana"/>
                          <a:ea typeface="Times New Roman"/>
                          <a:cs typeface="Times New Roman"/>
                        </a:rPr>
                        <a:t>regras </a:t>
                      </a:r>
                      <a:r>
                        <a:rPr lang="pt-PT" sz="1200" dirty="0">
                          <a:solidFill>
                            <a:schemeClr val="tx1"/>
                          </a:solidFill>
                          <a:latin typeface="Verdana"/>
                          <a:ea typeface="Times New Roman"/>
                          <a:cs typeface="Times New Roman"/>
                        </a:rPr>
                        <a:t>contabilísticas, protecção de investidores);</a:t>
                      </a:r>
                      <a:br>
                        <a:rPr lang="pt-PT" sz="1200" dirty="0">
                          <a:solidFill>
                            <a:schemeClr val="tx1"/>
                          </a:solidFill>
                          <a:latin typeface="Verdana"/>
                          <a:ea typeface="Times New Roman"/>
                          <a:cs typeface="Times New Roman"/>
                        </a:rPr>
                      </a:br>
                      <a:r>
                        <a:rPr lang="pt-PT" sz="1200" dirty="0">
                          <a:solidFill>
                            <a:schemeClr val="tx1"/>
                          </a:solidFill>
                          <a:latin typeface="Verdana"/>
                          <a:ea typeface="Times New Roman"/>
                          <a:cs typeface="Times New Roman"/>
                        </a:rPr>
                        <a:t>Aumento dos défices orçamentais;</a:t>
                      </a:r>
                      <a:br>
                        <a:rPr lang="pt-PT" sz="1200" dirty="0">
                          <a:solidFill>
                            <a:schemeClr val="tx1"/>
                          </a:solidFill>
                          <a:latin typeface="Verdana"/>
                          <a:ea typeface="Times New Roman"/>
                          <a:cs typeface="Times New Roman"/>
                        </a:rPr>
                      </a:br>
                      <a:r>
                        <a:rPr lang="pt-PT" sz="1200" dirty="0">
                          <a:solidFill>
                            <a:schemeClr val="tx1"/>
                          </a:solidFill>
                          <a:latin typeface="Verdana"/>
                          <a:ea typeface="Times New Roman"/>
                          <a:cs typeface="Times New Roman"/>
                        </a:rPr>
                        <a:t>Aumento da dívida pública (para máximos históricos em tempo de paz);</a:t>
                      </a:r>
                      <a:br>
                        <a:rPr lang="pt-PT" sz="1200" dirty="0">
                          <a:solidFill>
                            <a:schemeClr val="tx1"/>
                          </a:solidFill>
                          <a:latin typeface="Verdana"/>
                          <a:ea typeface="Times New Roman"/>
                          <a:cs typeface="Times New Roman"/>
                        </a:rPr>
                      </a:br>
                      <a:r>
                        <a:rPr lang="pt-PT" sz="1200" dirty="0">
                          <a:solidFill>
                            <a:schemeClr val="tx1"/>
                          </a:solidFill>
                          <a:latin typeface="Verdana"/>
                          <a:ea typeface="Times New Roman"/>
                          <a:cs typeface="Times New Roman"/>
                        </a:rPr>
                        <a:t>Aumento de impostos.</a:t>
                      </a:r>
                      <a:endParaRPr lang="pt-PT" sz="1200" dirty="0">
                        <a:solidFill>
                          <a:schemeClr val="tx1"/>
                        </a:solidFill>
                        <a:latin typeface="Calibri"/>
                        <a:ea typeface="Calibri"/>
                        <a:cs typeface="Times New Roman"/>
                      </a:endParaRPr>
                    </a:p>
                  </a:txBody>
                  <a:tcPr marL="0" marR="0"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accent1">
                        <a:lumMod val="20000"/>
                        <a:lumOff val="80000"/>
                      </a:schemeClr>
                    </a:solidFill>
                  </a:tcPr>
                </a:tc>
              </a:tr>
              <a:tr h="0">
                <a:tc>
                  <a:txBody>
                    <a:bodyPr/>
                    <a:lstStyle/>
                    <a:p>
                      <a:pPr algn="ctr">
                        <a:lnSpc>
                          <a:spcPct val="115000"/>
                        </a:lnSpc>
                        <a:spcAft>
                          <a:spcPts val="375"/>
                        </a:spcAft>
                      </a:pPr>
                      <a:r>
                        <a:rPr lang="pt-PT" sz="1200" b="1" dirty="0">
                          <a:solidFill>
                            <a:schemeClr val="tx1"/>
                          </a:solidFill>
                          <a:latin typeface="Verdana"/>
                          <a:ea typeface="Times New Roman"/>
                          <a:cs typeface="Times New Roman"/>
                        </a:rPr>
                        <a:t>Baixo crescimento económico global</a:t>
                      </a:r>
                      <a:endParaRPr lang="pt-PT" sz="1200" dirty="0">
                        <a:solidFill>
                          <a:schemeClr val="tx1"/>
                        </a:solidFill>
                        <a:latin typeface="Calibri"/>
                        <a:ea typeface="Calibri"/>
                        <a:cs typeface="Times New Roman"/>
                      </a:endParaRPr>
                    </a:p>
                  </a:txBody>
                  <a:tcPr marL="0" marR="0"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accent3"/>
                    </a:solidFill>
                  </a:tcPr>
                </a:tc>
                <a:tc>
                  <a:txBody>
                    <a:bodyPr/>
                    <a:lstStyle/>
                    <a:p>
                      <a:pPr lvl="1">
                        <a:lnSpc>
                          <a:spcPct val="115000"/>
                        </a:lnSpc>
                        <a:spcAft>
                          <a:spcPts val="375"/>
                        </a:spcAft>
                      </a:pPr>
                      <a:r>
                        <a:rPr lang="pt-PT" sz="1200" dirty="0">
                          <a:solidFill>
                            <a:schemeClr val="tx1"/>
                          </a:solidFill>
                          <a:latin typeface="Verdana"/>
                          <a:ea typeface="Times New Roman"/>
                          <a:cs typeface="Times New Roman"/>
                        </a:rPr>
                        <a:t>Taxas crescimento económico de 1 a 2% nos países desenvolvidos;</a:t>
                      </a:r>
                      <a:br>
                        <a:rPr lang="pt-PT" sz="1200" dirty="0">
                          <a:solidFill>
                            <a:schemeClr val="tx1"/>
                          </a:solidFill>
                          <a:latin typeface="Verdana"/>
                          <a:ea typeface="Times New Roman"/>
                          <a:cs typeface="Times New Roman"/>
                        </a:rPr>
                      </a:br>
                      <a:r>
                        <a:rPr lang="pt-PT" sz="1200" dirty="0">
                          <a:solidFill>
                            <a:schemeClr val="tx1"/>
                          </a:solidFill>
                          <a:latin typeface="Verdana"/>
                          <a:ea typeface="Times New Roman"/>
                          <a:cs typeface="Times New Roman"/>
                        </a:rPr>
                        <a:t>Desemprego acima da média histórica;</a:t>
                      </a:r>
                      <a:br>
                        <a:rPr lang="pt-PT" sz="1200" dirty="0">
                          <a:solidFill>
                            <a:schemeClr val="tx1"/>
                          </a:solidFill>
                          <a:latin typeface="Verdana"/>
                          <a:ea typeface="Times New Roman"/>
                          <a:cs typeface="Times New Roman"/>
                        </a:rPr>
                      </a:br>
                      <a:r>
                        <a:rPr lang="pt-PT" sz="1200" dirty="0">
                          <a:solidFill>
                            <a:schemeClr val="tx1"/>
                          </a:solidFill>
                          <a:latin typeface="Verdana"/>
                          <a:ea typeface="Times New Roman"/>
                          <a:cs typeface="Times New Roman"/>
                        </a:rPr>
                        <a:t>Menor consumo, maior </a:t>
                      </a:r>
                      <a:r>
                        <a:rPr lang="pt-PT" sz="1200" dirty="0" smtClean="0">
                          <a:solidFill>
                            <a:schemeClr val="tx1"/>
                          </a:solidFill>
                          <a:latin typeface="Verdana"/>
                          <a:ea typeface="Times New Roman"/>
                          <a:cs typeface="Times New Roman"/>
                        </a:rPr>
                        <a:t>poupança;</a:t>
                      </a:r>
                      <a:r>
                        <a:rPr lang="pt-PT" sz="1200" dirty="0">
                          <a:solidFill>
                            <a:schemeClr val="tx1"/>
                          </a:solidFill>
                          <a:latin typeface="Verdana"/>
                          <a:ea typeface="Times New Roman"/>
                          <a:cs typeface="Times New Roman"/>
                        </a:rPr>
                        <a:t/>
                      </a:r>
                      <a:br>
                        <a:rPr lang="pt-PT" sz="1200" dirty="0">
                          <a:solidFill>
                            <a:schemeClr val="tx1"/>
                          </a:solidFill>
                          <a:latin typeface="Verdana"/>
                          <a:ea typeface="Times New Roman"/>
                          <a:cs typeface="Times New Roman"/>
                        </a:rPr>
                      </a:br>
                      <a:r>
                        <a:rPr lang="pt-PT" sz="1200" dirty="0">
                          <a:solidFill>
                            <a:schemeClr val="tx1"/>
                          </a:solidFill>
                          <a:latin typeface="Verdana"/>
                          <a:ea typeface="Times New Roman"/>
                          <a:cs typeface="Times New Roman"/>
                        </a:rPr>
                        <a:t>Menor globalização e aumento do proteccionismo.</a:t>
                      </a:r>
                      <a:endParaRPr lang="pt-PT" sz="1200" dirty="0">
                        <a:solidFill>
                          <a:schemeClr val="tx1"/>
                        </a:solidFill>
                        <a:latin typeface="Calibri"/>
                        <a:ea typeface="Calibri"/>
                        <a:cs typeface="Times New Roman"/>
                      </a:endParaRPr>
                    </a:p>
                  </a:txBody>
                  <a:tcPr marL="0" marR="0"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accent3"/>
                    </a:solidFill>
                  </a:tcPr>
                </a:tc>
              </a:tr>
            </a:tbl>
          </a:graphicData>
        </a:graphic>
      </p:graphicFrame>
      <p:sp>
        <p:nvSpPr>
          <p:cNvPr id="14355" name="CaixaDeTexto 5"/>
          <p:cNvSpPr txBox="1">
            <a:spLocks noChangeArrowheads="1"/>
          </p:cNvSpPr>
          <p:nvPr/>
        </p:nvSpPr>
        <p:spPr bwMode="auto">
          <a:xfrm>
            <a:off x="1643042" y="6215082"/>
            <a:ext cx="7000875" cy="461962"/>
          </a:xfrm>
          <a:prstGeom prst="rect">
            <a:avLst/>
          </a:prstGeom>
          <a:noFill/>
          <a:ln w="9525">
            <a:noFill/>
            <a:miter lim="800000"/>
            <a:headEnd/>
            <a:tailEnd/>
          </a:ln>
        </p:spPr>
        <p:txBody>
          <a:bodyPr>
            <a:spAutoFit/>
          </a:bodyPr>
          <a:lstStyle/>
          <a:p>
            <a:r>
              <a:rPr lang="pt-PT" sz="1200" dirty="0">
                <a:effectLst/>
              </a:rPr>
              <a:t>Fonte: </a:t>
            </a:r>
            <a:r>
              <a:rPr lang="en-US" sz="1200" dirty="0">
                <a:effectLst/>
              </a:rPr>
              <a:t>PIMCO, Secular Forum 2009 e (*) Elroy </a:t>
            </a:r>
            <a:r>
              <a:rPr lang="en-US" sz="1200" dirty="0" err="1">
                <a:effectLst/>
              </a:rPr>
              <a:t>Dimson</a:t>
            </a:r>
            <a:r>
              <a:rPr lang="en-US" sz="1200" dirty="0">
                <a:effectLst/>
              </a:rPr>
              <a:t>, Paul Marsh, Mike Staunton - «Looking to the long term», Credit Suisse Global Investment Returns Yearbook 2009 . </a:t>
            </a:r>
            <a:endParaRPr lang="pt-PT" sz="1200"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000232" y="142852"/>
            <a:ext cx="6329378" cy="633412"/>
          </a:xfrm>
        </p:spPr>
        <p:txBody>
          <a:bodyPr/>
          <a:lstStyle/>
          <a:p>
            <a:r>
              <a:rPr lang="pt-PT" sz="4000" b="1" dirty="0"/>
              <a:t>BRIC - Humor</a:t>
            </a:r>
          </a:p>
        </p:txBody>
      </p:sp>
      <p:pic>
        <p:nvPicPr>
          <p:cNvPr id="28677" name="Picture 5" descr="20090208175036g"/>
          <p:cNvPicPr>
            <a:picLocks noGrp="1" noChangeAspect="1" noChangeArrowheads="1"/>
          </p:cNvPicPr>
          <p:nvPr>
            <p:ph idx="1"/>
          </p:nvPr>
        </p:nvPicPr>
        <p:blipFill>
          <a:blip r:embed="rId3" cstate="print"/>
          <a:srcRect/>
          <a:stretch>
            <a:fillRect/>
          </a:stretch>
        </p:blipFill>
        <p:spPr>
          <a:xfrm>
            <a:off x="1785918" y="785794"/>
            <a:ext cx="6880244" cy="4252770"/>
          </a:xfrm>
          <a:noFill/>
          <a:ln/>
        </p:spPr>
      </p:pic>
      <p:sp>
        <p:nvSpPr>
          <p:cNvPr id="28679" name="Text Box 7"/>
          <p:cNvSpPr txBox="1">
            <a:spLocks noChangeArrowheads="1"/>
          </p:cNvSpPr>
          <p:nvPr/>
        </p:nvSpPr>
        <p:spPr bwMode="auto">
          <a:xfrm>
            <a:off x="2285984" y="6429396"/>
            <a:ext cx="6105538" cy="276999"/>
          </a:xfrm>
          <a:prstGeom prst="rect">
            <a:avLst/>
          </a:prstGeom>
          <a:noFill/>
          <a:ln w="9525">
            <a:noFill/>
            <a:miter lim="800000"/>
            <a:headEnd/>
            <a:tailEnd/>
          </a:ln>
          <a:effectLst/>
        </p:spPr>
        <p:txBody>
          <a:bodyPr wrap="square">
            <a:spAutoFit/>
          </a:bodyPr>
          <a:lstStyle/>
          <a:p>
            <a:pPr>
              <a:spcBef>
                <a:spcPct val="50000"/>
              </a:spcBef>
            </a:pPr>
            <a:r>
              <a:rPr lang="pt-PT" sz="1200" dirty="0">
                <a:effectLst/>
              </a:rPr>
              <a:t>Fonte: URL:&lt;</a:t>
            </a:r>
            <a:r>
              <a:rPr lang="pt-PT" sz="1200" u="sng" dirty="0">
                <a:effectLst/>
              </a:rPr>
              <a:t>http://www.orapois.com.br/br/arquivos/20090208175036g.jpg</a:t>
            </a:r>
            <a:r>
              <a:rPr lang="pt-PT" sz="1200" dirty="0">
                <a:effectLst/>
              </a:rPr>
              <a:t>&gt;</a:t>
            </a:r>
          </a:p>
        </p:txBody>
      </p:sp>
      <p:sp>
        <p:nvSpPr>
          <p:cNvPr id="5" name="CaixaDeTexto 4"/>
          <p:cNvSpPr txBox="1"/>
          <p:nvPr/>
        </p:nvSpPr>
        <p:spPr>
          <a:xfrm>
            <a:off x="1357290" y="5143512"/>
            <a:ext cx="7643866" cy="1200329"/>
          </a:xfrm>
          <a:prstGeom prst="rect">
            <a:avLst/>
          </a:prstGeom>
          <a:noFill/>
        </p:spPr>
        <p:txBody>
          <a:bodyPr wrap="square" rtlCol="0">
            <a:spAutoFit/>
          </a:bodyPr>
          <a:lstStyle/>
          <a:p>
            <a:r>
              <a:rPr lang="pt-PT" sz="1800" dirty="0" smtClean="0">
                <a:effectLst/>
              </a:rPr>
              <a:t>BRIC - Brasil, Rússia, Índia e China. São economias com condições diferentes de crescimento económico, com desafios próprios e com posições diversas no cenário mundial. </a:t>
            </a:r>
            <a:r>
              <a:rPr lang="pt-PT" sz="1800" b="1" dirty="0" smtClean="0">
                <a:effectLst/>
              </a:rPr>
              <a:t>Mas são países com os quais Portugal possui relações político-económicas há séculos - estas deviam ser aproveitadas por Portugal.</a:t>
            </a:r>
            <a:endParaRPr lang="pt-PT" sz="1800" b="1" dirty="0">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285852" y="285728"/>
            <a:ext cx="4429155" cy="2857520"/>
          </a:xfrm>
        </p:spPr>
        <p:txBody>
          <a:bodyPr>
            <a:normAutofit fontScale="47500" lnSpcReduction="20000"/>
          </a:bodyPr>
          <a:lstStyle/>
          <a:p>
            <a:pPr marL="265176" indent="-265176" fontAlgn="auto">
              <a:lnSpc>
                <a:spcPct val="120000"/>
              </a:lnSpc>
              <a:spcBef>
                <a:spcPts val="0"/>
              </a:spcBef>
              <a:spcAft>
                <a:spcPts val="0"/>
              </a:spcAft>
              <a:buFont typeface="Wingdings 2"/>
              <a:buNone/>
              <a:defRPr/>
            </a:pPr>
            <a:r>
              <a:rPr lang="pt-PT" sz="4200" b="1" i="1" dirty="0" smtClean="0"/>
              <a:t>   Case Study</a:t>
            </a:r>
            <a:r>
              <a:rPr lang="pt-PT" sz="4200" b="1" dirty="0" smtClean="0"/>
              <a:t>: Angola</a:t>
            </a:r>
          </a:p>
          <a:p>
            <a:pPr marL="265176" indent="-265176" fontAlgn="auto">
              <a:lnSpc>
                <a:spcPct val="120000"/>
              </a:lnSpc>
              <a:spcBef>
                <a:spcPts val="0"/>
              </a:spcBef>
              <a:spcAft>
                <a:spcPts val="0"/>
              </a:spcAft>
              <a:buFont typeface="Wingdings 2"/>
              <a:buNone/>
              <a:defRPr/>
            </a:pPr>
            <a:endParaRPr lang="pt-PT" sz="3600" b="1" dirty="0" smtClean="0"/>
          </a:p>
          <a:p>
            <a:pPr marL="265176" indent="-265176" fontAlgn="auto">
              <a:lnSpc>
                <a:spcPct val="120000"/>
              </a:lnSpc>
              <a:spcBef>
                <a:spcPts val="0"/>
              </a:spcBef>
              <a:spcAft>
                <a:spcPts val="0"/>
              </a:spcAft>
              <a:buFont typeface="Wingdings 2"/>
              <a:buChar char=""/>
              <a:defRPr/>
            </a:pPr>
            <a:r>
              <a:rPr lang="pt-PT" sz="3600" dirty="0" smtClean="0"/>
              <a:t>A visita oficial do PM José Sócrates a Angola, em Maio de 2006, terá marcado o ponto de viragem nas relações económicas entre os dois países.</a:t>
            </a:r>
          </a:p>
          <a:p>
            <a:pPr marL="265176" indent="-265176" fontAlgn="auto">
              <a:lnSpc>
                <a:spcPct val="120000"/>
              </a:lnSpc>
              <a:spcBef>
                <a:spcPts val="0"/>
              </a:spcBef>
              <a:spcAft>
                <a:spcPts val="0"/>
              </a:spcAft>
              <a:buFont typeface="Wingdings 2"/>
              <a:buChar char=""/>
              <a:defRPr/>
            </a:pPr>
            <a:r>
              <a:rPr lang="pt-PT" sz="3600" dirty="0" smtClean="0"/>
              <a:t>Se em 2005 Angola era o nono destino das exportações portuguesas de bens, em 2008 atingiu o quarto lugar, com um volume de vendas superior a 2,27 mil milhões de euros.</a:t>
            </a:r>
          </a:p>
        </p:txBody>
      </p:sp>
      <p:pic>
        <p:nvPicPr>
          <p:cNvPr id="9219" name="Picture 2" descr="http://2.bp.blogspot.com/_3t2O_am60VQ/SbkSketJeuI/AAAAAAAAAPU/rycRJ_1M6aQ/s320/DosSantos+e+Socrates_+fotoamadeoblog.jpg"/>
          <p:cNvPicPr>
            <a:picLocks noChangeAspect="1" noChangeArrowheads="1"/>
          </p:cNvPicPr>
          <p:nvPr/>
        </p:nvPicPr>
        <p:blipFill>
          <a:blip r:embed="rId3" cstate="print"/>
          <a:srcRect/>
          <a:stretch>
            <a:fillRect/>
          </a:stretch>
        </p:blipFill>
        <p:spPr bwMode="auto">
          <a:xfrm>
            <a:off x="5786446" y="714356"/>
            <a:ext cx="3048000" cy="2524125"/>
          </a:xfrm>
          <a:prstGeom prst="rect">
            <a:avLst/>
          </a:prstGeom>
          <a:noFill/>
          <a:ln w="9525">
            <a:noFill/>
            <a:miter lim="800000"/>
            <a:headEnd/>
            <a:tailEnd/>
          </a:ln>
        </p:spPr>
      </p:pic>
      <p:sp>
        <p:nvSpPr>
          <p:cNvPr id="5" name="Marcador de Posição de Conteúdo 2"/>
          <p:cNvSpPr txBox="1">
            <a:spLocks/>
          </p:cNvSpPr>
          <p:nvPr/>
        </p:nvSpPr>
        <p:spPr bwMode="auto">
          <a:xfrm>
            <a:off x="1285852" y="3357562"/>
            <a:ext cx="4572032" cy="3255963"/>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normAutofit fontScale="92500" lnSpcReduction="20000"/>
          </a:bodyPr>
          <a:lstStyle/>
          <a:p>
            <a:pPr marL="265176" marR="0" lvl="0" indent="-265176" algn="l" defTabSz="914400" rtl="0" eaLnBrk="0" fontAlgn="auto" latinLnBrk="0" hangingPunct="0">
              <a:lnSpc>
                <a:spcPct val="100000"/>
              </a:lnSpc>
              <a:spcBef>
                <a:spcPct val="20000"/>
              </a:spcBef>
              <a:spcAft>
                <a:spcPts val="0"/>
              </a:spcAft>
              <a:buClr>
                <a:schemeClr val="tx2"/>
              </a:buClr>
              <a:buSzTx/>
              <a:buFont typeface="Wingdings 2"/>
              <a:buNone/>
              <a:tabLst/>
              <a:defRPr/>
            </a:pPr>
            <a:r>
              <a:rPr kumimoji="0" lang="pt-PT" sz="2200" b="1" i="1" u="none" strike="noStrike" kern="0" cap="none" spc="0" normalizeH="0" baseline="0" noProof="0" dirty="0" smtClean="0">
                <a:ln>
                  <a:noFill/>
                </a:ln>
                <a:solidFill>
                  <a:schemeClr val="tx1"/>
                </a:solidFill>
                <a:effectLst/>
                <a:uLnTx/>
                <a:uFillTx/>
                <a:latin typeface="+mn-lt"/>
                <a:ea typeface="+mn-ea"/>
                <a:cs typeface="+mn-cs"/>
              </a:rPr>
              <a:t>   Case Study</a:t>
            </a:r>
            <a:r>
              <a:rPr kumimoji="0" lang="pt-PT" sz="2200" b="1" i="0" u="none" strike="noStrike" kern="0" cap="none" spc="0" normalizeH="0" baseline="0" noProof="0" dirty="0" smtClean="0">
                <a:ln>
                  <a:noFill/>
                </a:ln>
                <a:solidFill>
                  <a:schemeClr val="tx1"/>
                </a:solidFill>
                <a:effectLst/>
                <a:uLnTx/>
                <a:uFillTx/>
                <a:latin typeface="+mn-lt"/>
                <a:ea typeface="+mn-ea"/>
                <a:cs typeface="+mn-cs"/>
              </a:rPr>
              <a:t>: China</a:t>
            </a:r>
          </a:p>
          <a:p>
            <a:pPr marL="265176" marR="0" lvl="0" indent="-265176" algn="l" defTabSz="914400" rtl="0" eaLnBrk="0" fontAlgn="auto" latinLnBrk="0" hangingPunct="0">
              <a:lnSpc>
                <a:spcPct val="100000"/>
              </a:lnSpc>
              <a:spcBef>
                <a:spcPct val="20000"/>
              </a:spcBef>
              <a:spcAft>
                <a:spcPts val="0"/>
              </a:spcAft>
              <a:buClr>
                <a:schemeClr val="tx2"/>
              </a:buClr>
              <a:buSzTx/>
              <a:buFont typeface="Wingdings 2"/>
              <a:buNone/>
              <a:tabLst/>
              <a:defRPr/>
            </a:pPr>
            <a:endParaRPr kumimoji="0" lang="pt-PT" sz="1900" b="0" i="0" u="none" strike="noStrike" kern="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0" fontAlgn="auto" latinLnBrk="0" hangingPunct="0">
              <a:lnSpc>
                <a:spcPct val="100000"/>
              </a:lnSpc>
              <a:spcBef>
                <a:spcPct val="20000"/>
              </a:spcBef>
              <a:spcAft>
                <a:spcPts val="0"/>
              </a:spcAft>
              <a:buClr>
                <a:schemeClr val="tx2"/>
              </a:buClr>
              <a:buSzTx/>
              <a:buFont typeface="Wingdings 2"/>
              <a:buChar char=""/>
              <a:tabLst/>
              <a:defRPr/>
            </a:pPr>
            <a:r>
              <a:rPr kumimoji="0" lang="pt-PT" sz="1900" b="0" i="0" u="none" strike="noStrike" kern="0" cap="none" spc="0" normalizeH="0" baseline="0" noProof="0" dirty="0" smtClean="0">
                <a:ln>
                  <a:noFill/>
                </a:ln>
                <a:solidFill>
                  <a:schemeClr val="tx1"/>
                </a:solidFill>
                <a:effectLst/>
                <a:uLnTx/>
                <a:uFillTx/>
                <a:latin typeface="+mn-lt"/>
                <a:ea typeface="+mn-ea"/>
                <a:cs typeface="+mn-cs"/>
              </a:rPr>
              <a:t>Actualmente, as exportações portuguesas para o gigante asiático centram-se na cortiça, na pasta e papel, no vinho e nos mármores, </a:t>
            </a:r>
          </a:p>
          <a:p>
            <a:pPr marL="265176" marR="0" lvl="0" indent="-265176" algn="l" defTabSz="914400" rtl="0" eaLnBrk="0" fontAlgn="auto" latinLnBrk="0" hangingPunct="0">
              <a:lnSpc>
                <a:spcPct val="100000"/>
              </a:lnSpc>
              <a:spcBef>
                <a:spcPct val="20000"/>
              </a:spcBef>
              <a:spcAft>
                <a:spcPts val="0"/>
              </a:spcAft>
              <a:buClr>
                <a:schemeClr val="tx2"/>
              </a:buClr>
              <a:buSzTx/>
              <a:buFont typeface="Wingdings 2"/>
              <a:buChar char=""/>
              <a:tabLst/>
              <a:defRPr/>
            </a:pPr>
            <a:r>
              <a:rPr kumimoji="0" lang="pt-PT" sz="1900" b="0" i="0" u="none" strike="noStrike" kern="0" cap="none" spc="0" normalizeH="0" baseline="0" noProof="0" dirty="0" smtClean="0">
                <a:ln>
                  <a:noFill/>
                </a:ln>
                <a:solidFill>
                  <a:schemeClr val="tx1"/>
                </a:solidFill>
                <a:effectLst/>
                <a:uLnTx/>
                <a:uFillTx/>
                <a:latin typeface="+mn-lt"/>
                <a:ea typeface="+mn-ea"/>
                <a:cs typeface="+mn-cs"/>
              </a:rPr>
              <a:t>Estudam-se novas áreas de colaboração.</a:t>
            </a:r>
          </a:p>
          <a:p>
            <a:pPr marL="265176" marR="0" lvl="0" indent="-265176" algn="l" defTabSz="914400" rtl="0" eaLnBrk="0" fontAlgn="auto" latinLnBrk="0" hangingPunct="0">
              <a:lnSpc>
                <a:spcPct val="100000"/>
              </a:lnSpc>
              <a:spcBef>
                <a:spcPct val="20000"/>
              </a:spcBef>
              <a:spcAft>
                <a:spcPts val="0"/>
              </a:spcAft>
              <a:buClr>
                <a:schemeClr val="tx2"/>
              </a:buClr>
              <a:buSzTx/>
              <a:buFont typeface="Wingdings 2"/>
              <a:buChar char=""/>
              <a:tabLst/>
              <a:defRPr/>
            </a:pPr>
            <a:r>
              <a:rPr kumimoji="0" lang="pt-PT" sz="1900" b="0" i="0" u="none" strike="noStrike" kern="0" cap="none" spc="0" normalizeH="0" baseline="0" noProof="0" dirty="0" smtClean="0">
                <a:ln>
                  <a:noFill/>
                </a:ln>
                <a:solidFill>
                  <a:schemeClr val="tx1"/>
                </a:solidFill>
                <a:effectLst/>
                <a:uLnTx/>
                <a:uFillTx/>
                <a:latin typeface="+mn-lt"/>
                <a:ea typeface="+mn-ea"/>
                <a:cs typeface="+mn-cs"/>
              </a:rPr>
              <a:t>Relação Portugal/PALOP/Brasil/China (Macau). </a:t>
            </a:r>
          </a:p>
          <a:p>
            <a:pPr marL="265176" marR="0" lvl="0" indent="-265176" algn="l" defTabSz="914400" rtl="0" eaLnBrk="0" fontAlgn="auto" latinLnBrk="0" hangingPunct="0">
              <a:lnSpc>
                <a:spcPct val="100000"/>
              </a:lnSpc>
              <a:spcBef>
                <a:spcPct val="20000"/>
              </a:spcBef>
              <a:spcAft>
                <a:spcPts val="0"/>
              </a:spcAft>
              <a:buClr>
                <a:schemeClr val="tx2"/>
              </a:buClr>
              <a:buSzTx/>
              <a:buFont typeface="Wingdings 2"/>
              <a:buChar char=""/>
              <a:tabLst/>
              <a:defRPr/>
            </a:pPr>
            <a:r>
              <a:rPr kumimoji="0" lang="pt-PT" sz="1900" b="0" i="0" u="none" strike="noStrike" kern="0" cap="none" spc="0" normalizeH="0" baseline="0" noProof="0" dirty="0" smtClean="0">
                <a:ln>
                  <a:noFill/>
                </a:ln>
                <a:solidFill>
                  <a:schemeClr val="tx1"/>
                </a:solidFill>
                <a:effectLst/>
                <a:uLnTx/>
                <a:uFillTx/>
                <a:latin typeface="+mn-lt"/>
                <a:ea typeface="+mn-ea"/>
                <a:cs typeface="+mn-cs"/>
              </a:rPr>
              <a:t>Portugal quer desenvolver as trocas comerciais com a China, duplicando os 300 milhões de euros de exportações 2008, e aposta no sector do turismo e nas energias renováveis.</a:t>
            </a:r>
          </a:p>
        </p:txBody>
      </p:sp>
      <p:pic>
        <p:nvPicPr>
          <p:cNvPr id="6" name="Picture 2" descr="http://www.bbc.co.uk/portuguese/especial/images/943_china/094833_china5.jpg"/>
          <p:cNvPicPr>
            <a:picLocks noChangeAspect="1" noChangeArrowheads="1"/>
          </p:cNvPicPr>
          <p:nvPr/>
        </p:nvPicPr>
        <p:blipFill>
          <a:blip r:embed="rId4" cstate="print"/>
          <a:srcRect/>
          <a:stretch>
            <a:fillRect/>
          </a:stretch>
        </p:blipFill>
        <p:spPr bwMode="auto">
          <a:xfrm>
            <a:off x="5857884" y="4000504"/>
            <a:ext cx="2976525" cy="235745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Posição de Conteúdo 2"/>
          <p:cNvSpPr>
            <a:spLocks noGrp="1"/>
          </p:cNvSpPr>
          <p:nvPr>
            <p:ph idx="1"/>
          </p:nvPr>
        </p:nvSpPr>
        <p:spPr>
          <a:xfrm>
            <a:off x="1285852" y="142852"/>
            <a:ext cx="4071966" cy="6500858"/>
          </a:xfrm>
        </p:spPr>
        <p:txBody>
          <a:bodyPr/>
          <a:lstStyle/>
          <a:p>
            <a:pPr>
              <a:buFont typeface="Wingdings 2" pitchFamily="18" charset="2"/>
              <a:buNone/>
            </a:pPr>
            <a:r>
              <a:rPr lang="pt-PT" sz="1800" b="1" u="sng" dirty="0" smtClean="0"/>
              <a:t>Aposta na diversificação de mercados</a:t>
            </a:r>
          </a:p>
          <a:p>
            <a:pPr>
              <a:buFont typeface="Wingdings 2" pitchFamily="18" charset="2"/>
              <a:buNone/>
            </a:pPr>
            <a:r>
              <a:rPr lang="pt-PT" sz="1400" dirty="0" smtClean="0"/>
              <a:t>(mercados com maiores variações percentuais em volume de vendas):</a:t>
            </a:r>
            <a:endParaRPr lang="pt-PT" sz="1800" u="sng" dirty="0" smtClean="0"/>
          </a:p>
          <a:p>
            <a:r>
              <a:rPr lang="pt-PT" sz="1600" dirty="0" smtClean="0"/>
              <a:t>Eritreia: cresceu 985,8% (</a:t>
            </a:r>
            <a:r>
              <a:rPr lang="pt-PT" sz="1600" dirty="0" err="1" smtClean="0"/>
              <a:t>Jan-Nov</a:t>
            </a:r>
            <a:r>
              <a:rPr lang="pt-PT" sz="1600" dirty="0" smtClean="0"/>
              <a:t> 08), com apenas dois grupos de produtos exportados: quadros e painéis eléctricos, e obras de borracha vulcanizada não endurecida (esta passou de 0 para 1 milhão de euros);</a:t>
            </a:r>
          </a:p>
          <a:p>
            <a:r>
              <a:rPr lang="pt-PT" sz="1600" dirty="0" smtClean="0"/>
              <a:t>Turquemenistão (entre o Cazaquistão, o Afeganistão e o Irão): cresceu 784,5% (</a:t>
            </a:r>
            <a:r>
              <a:rPr lang="pt-PT" sz="1600" dirty="0" err="1" smtClean="0"/>
              <a:t>Jan-Nov</a:t>
            </a:r>
            <a:r>
              <a:rPr lang="pt-PT" sz="1600" dirty="0" smtClean="0"/>
              <a:t> 08). Duas toneladas de artefactos para guarnição de interiores (19 milhões de euros);</a:t>
            </a:r>
          </a:p>
          <a:p>
            <a:r>
              <a:rPr lang="pt-PT" sz="1600" dirty="0" smtClean="0"/>
              <a:t>Etiópia: cresceu 540,3% (</a:t>
            </a:r>
            <a:r>
              <a:rPr lang="pt-PT" sz="1600" dirty="0" err="1" smtClean="0"/>
              <a:t>Jan-Nov</a:t>
            </a:r>
            <a:r>
              <a:rPr lang="pt-PT" sz="1600" dirty="0" smtClean="0"/>
              <a:t> 2008): compra a Portugal de 20 000 toneladas de ferro e aço, que atingiram 7 milhões de euros.</a:t>
            </a:r>
          </a:p>
          <a:p>
            <a:r>
              <a:rPr lang="pt-PT" sz="1600" dirty="0" smtClean="0"/>
              <a:t>Senegal: cresceu 504,4% (</a:t>
            </a:r>
            <a:r>
              <a:rPr lang="pt-PT" sz="1600" dirty="0" err="1" smtClean="0"/>
              <a:t>Jan-Nov</a:t>
            </a:r>
            <a:r>
              <a:rPr lang="pt-PT" sz="1600" dirty="0" smtClean="0"/>
              <a:t> 08). Exportações mais diversificadas.</a:t>
            </a:r>
          </a:p>
          <a:p>
            <a:r>
              <a:rPr lang="pt-PT" sz="1600" dirty="0" smtClean="0"/>
              <a:t>Maldivas: cresceu 441,1% (</a:t>
            </a:r>
            <a:r>
              <a:rPr lang="pt-PT" sz="1600" dirty="0" err="1" smtClean="0"/>
              <a:t>Jan-Nov</a:t>
            </a:r>
            <a:r>
              <a:rPr lang="pt-PT" sz="1600" dirty="0" smtClean="0"/>
              <a:t> 08). 5 grupos de </a:t>
            </a:r>
            <a:r>
              <a:rPr lang="pt-PT" sz="1600" dirty="0" err="1" smtClean="0"/>
              <a:t>pordutos</a:t>
            </a:r>
            <a:r>
              <a:rPr lang="pt-PT" sz="1600" dirty="0" smtClean="0"/>
              <a:t>, sobretudo. Circuitos integrados e </a:t>
            </a:r>
            <a:r>
              <a:rPr lang="pt-PT" sz="1600" dirty="0" err="1" smtClean="0"/>
              <a:t>microconjuntos</a:t>
            </a:r>
            <a:r>
              <a:rPr lang="pt-PT" sz="1600" dirty="0" smtClean="0"/>
              <a:t> electrónicos corresponderam a um valor de 57 mil euros, por exemplo (71% do total).</a:t>
            </a:r>
          </a:p>
        </p:txBody>
      </p:sp>
      <p:pic>
        <p:nvPicPr>
          <p:cNvPr id="11267" name="Picture 2" descr="Ficheiro:LocationEritrea.svg">
            <a:hlinkClick r:id="rId3"/>
          </p:cNvPr>
          <p:cNvPicPr>
            <a:picLocks noChangeAspect="1" noChangeArrowheads="1"/>
          </p:cNvPicPr>
          <p:nvPr/>
        </p:nvPicPr>
        <p:blipFill>
          <a:blip r:embed="rId4" cstate="print"/>
          <a:srcRect l="35432"/>
          <a:stretch>
            <a:fillRect/>
          </a:stretch>
        </p:blipFill>
        <p:spPr bwMode="auto">
          <a:xfrm>
            <a:off x="6000750" y="1214438"/>
            <a:ext cx="2119313" cy="1641475"/>
          </a:xfrm>
          <a:prstGeom prst="rect">
            <a:avLst/>
          </a:prstGeom>
          <a:noFill/>
          <a:ln w="9525">
            <a:noFill/>
            <a:miter lim="800000"/>
            <a:headEnd/>
            <a:tailEnd/>
          </a:ln>
        </p:spPr>
      </p:pic>
      <p:sp>
        <p:nvSpPr>
          <p:cNvPr id="11268" name="CaixaDeTexto 4"/>
          <p:cNvSpPr txBox="1">
            <a:spLocks noChangeArrowheads="1"/>
          </p:cNvSpPr>
          <p:nvPr/>
        </p:nvSpPr>
        <p:spPr bwMode="auto">
          <a:xfrm>
            <a:off x="5429256" y="642918"/>
            <a:ext cx="3429030" cy="400110"/>
          </a:xfrm>
          <a:prstGeom prst="rect">
            <a:avLst/>
          </a:prstGeom>
          <a:noFill/>
          <a:ln w="9525">
            <a:noFill/>
            <a:miter lim="800000"/>
            <a:headEnd/>
            <a:tailEnd/>
          </a:ln>
        </p:spPr>
        <p:txBody>
          <a:bodyPr wrap="square">
            <a:spAutoFit/>
          </a:bodyPr>
          <a:lstStyle/>
          <a:p>
            <a:r>
              <a:rPr lang="pt-PT" sz="2000" dirty="0">
                <a:latin typeface="Verdana" pitchFamily="34" charset="0"/>
              </a:rPr>
              <a:t>Eritreia e Etiópia – África</a:t>
            </a:r>
          </a:p>
        </p:txBody>
      </p:sp>
      <p:sp>
        <p:nvSpPr>
          <p:cNvPr id="11269" name="CaixaDeTexto 6"/>
          <p:cNvSpPr txBox="1">
            <a:spLocks noChangeArrowheads="1"/>
          </p:cNvSpPr>
          <p:nvPr/>
        </p:nvSpPr>
        <p:spPr bwMode="auto">
          <a:xfrm>
            <a:off x="7215188" y="2428875"/>
            <a:ext cx="642937" cy="276999"/>
          </a:xfrm>
          <a:prstGeom prst="rect">
            <a:avLst/>
          </a:prstGeom>
          <a:noFill/>
          <a:ln w="9525">
            <a:noFill/>
            <a:miter lim="800000"/>
            <a:headEnd/>
            <a:tailEnd/>
          </a:ln>
        </p:spPr>
        <p:txBody>
          <a:bodyPr>
            <a:spAutoFit/>
          </a:bodyPr>
          <a:lstStyle/>
          <a:p>
            <a:r>
              <a:rPr lang="pt-PT" sz="1200" dirty="0">
                <a:latin typeface="Verdana" pitchFamily="34" charset="0"/>
              </a:rPr>
              <a:t>ET</a:t>
            </a:r>
          </a:p>
        </p:txBody>
      </p:sp>
      <p:sp>
        <p:nvSpPr>
          <p:cNvPr id="11270" name="CaixaDeTexto 7"/>
          <p:cNvSpPr txBox="1">
            <a:spLocks noChangeArrowheads="1"/>
          </p:cNvSpPr>
          <p:nvPr/>
        </p:nvSpPr>
        <p:spPr bwMode="auto">
          <a:xfrm>
            <a:off x="7358063" y="2000250"/>
            <a:ext cx="642937" cy="307777"/>
          </a:xfrm>
          <a:prstGeom prst="rect">
            <a:avLst/>
          </a:prstGeom>
          <a:noFill/>
          <a:ln w="9525">
            <a:noFill/>
            <a:miter lim="800000"/>
            <a:headEnd/>
            <a:tailEnd/>
          </a:ln>
        </p:spPr>
        <p:txBody>
          <a:bodyPr>
            <a:spAutoFit/>
          </a:bodyPr>
          <a:lstStyle/>
          <a:p>
            <a:r>
              <a:rPr lang="pt-PT" sz="1400" dirty="0">
                <a:latin typeface="Verdana" pitchFamily="34" charset="0"/>
              </a:rPr>
              <a:t>ER</a:t>
            </a:r>
          </a:p>
        </p:txBody>
      </p:sp>
      <p:pic>
        <p:nvPicPr>
          <p:cNvPr id="11271" name="Picture 6" descr="http://marenostrum.org/ecologia/oceanografia/tsunami/tsunami-mapa.gif"/>
          <p:cNvPicPr>
            <a:picLocks noChangeAspect="1" noChangeArrowheads="1"/>
          </p:cNvPicPr>
          <p:nvPr/>
        </p:nvPicPr>
        <p:blipFill>
          <a:blip r:embed="rId5" cstate="print"/>
          <a:srcRect/>
          <a:stretch>
            <a:fillRect/>
          </a:stretch>
        </p:blipFill>
        <p:spPr bwMode="auto">
          <a:xfrm>
            <a:off x="5500694" y="3286124"/>
            <a:ext cx="3405188" cy="2058987"/>
          </a:xfrm>
          <a:prstGeom prst="rect">
            <a:avLst/>
          </a:prstGeom>
          <a:noFill/>
          <a:ln w="9525">
            <a:noFill/>
            <a:miter lim="800000"/>
            <a:headEnd/>
            <a:tailEnd/>
          </a:ln>
        </p:spPr>
      </p:pic>
      <p:sp>
        <p:nvSpPr>
          <p:cNvPr id="11272" name="CaixaDeTexto 9"/>
          <p:cNvSpPr txBox="1">
            <a:spLocks noChangeArrowheads="1"/>
          </p:cNvSpPr>
          <p:nvPr/>
        </p:nvSpPr>
        <p:spPr bwMode="auto">
          <a:xfrm>
            <a:off x="6072198" y="5500702"/>
            <a:ext cx="2428901" cy="400110"/>
          </a:xfrm>
          <a:prstGeom prst="rect">
            <a:avLst/>
          </a:prstGeom>
          <a:noFill/>
          <a:ln w="9525">
            <a:noFill/>
            <a:miter lim="800000"/>
            <a:headEnd/>
            <a:tailEnd/>
          </a:ln>
        </p:spPr>
        <p:txBody>
          <a:bodyPr wrap="square">
            <a:spAutoFit/>
          </a:bodyPr>
          <a:lstStyle/>
          <a:p>
            <a:r>
              <a:rPr lang="pt-PT" sz="2000" dirty="0">
                <a:latin typeface="Verdana" pitchFamily="34" charset="0"/>
              </a:rPr>
              <a:t>Maldivas – Ásia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portal.apiccaps.pt:7778/PortletsApiccaps/temp/2006688.jpg"/>
          <p:cNvPicPr>
            <a:picLocks noChangeAspect="1" noChangeArrowheads="1"/>
          </p:cNvPicPr>
          <p:nvPr/>
        </p:nvPicPr>
        <p:blipFill>
          <a:blip r:embed="rId3" cstate="print"/>
          <a:srcRect/>
          <a:stretch>
            <a:fillRect/>
          </a:stretch>
        </p:blipFill>
        <p:spPr bwMode="auto">
          <a:xfrm>
            <a:off x="1428728" y="214290"/>
            <a:ext cx="3357586" cy="3179912"/>
          </a:xfrm>
          <a:prstGeom prst="rect">
            <a:avLst/>
          </a:prstGeom>
          <a:noFill/>
          <a:ln w="9525">
            <a:noFill/>
            <a:miter lim="800000"/>
            <a:headEnd/>
            <a:tailEnd/>
          </a:ln>
        </p:spPr>
      </p:pic>
      <p:sp>
        <p:nvSpPr>
          <p:cNvPr id="13315" name="CaixaDeTexto 4"/>
          <p:cNvSpPr txBox="1">
            <a:spLocks noChangeArrowheads="1"/>
          </p:cNvSpPr>
          <p:nvPr/>
        </p:nvSpPr>
        <p:spPr bwMode="auto">
          <a:xfrm>
            <a:off x="5000628" y="1857364"/>
            <a:ext cx="2500312" cy="1477328"/>
          </a:xfrm>
          <a:prstGeom prst="rect">
            <a:avLst/>
          </a:prstGeom>
          <a:noFill/>
          <a:ln w="9525">
            <a:noFill/>
            <a:miter lim="800000"/>
            <a:headEnd/>
            <a:tailEnd/>
          </a:ln>
        </p:spPr>
        <p:txBody>
          <a:bodyPr>
            <a:spAutoFit/>
          </a:bodyPr>
          <a:lstStyle/>
          <a:p>
            <a:r>
              <a:rPr lang="pt-PT" sz="1800" b="1" dirty="0">
                <a:effectLst/>
                <a:latin typeface="Verdana" pitchFamily="34" charset="0"/>
              </a:rPr>
              <a:t>Calçado</a:t>
            </a:r>
          </a:p>
          <a:p>
            <a:r>
              <a:rPr lang="pt-PT" sz="1800" dirty="0">
                <a:effectLst/>
                <a:latin typeface="Verdana" pitchFamily="34" charset="0"/>
              </a:rPr>
              <a:t>Sector tradicional</a:t>
            </a:r>
          </a:p>
          <a:p>
            <a:r>
              <a:rPr lang="pt-PT" sz="1800" dirty="0">
                <a:effectLst/>
                <a:latin typeface="Verdana" pitchFamily="34" charset="0"/>
              </a:rPr>
              <a:t>Aposta: qualidade  e novo design</a:t>
            </a:r>
          </a:p>
        </p:txBody>
      </p:sp>
      <p:sp>
        <p:nvSpPr>
          <p:cNvPr id="13317" name="CaixaDeTexto 6"/>
          <p:cNvSpPr txBox="1">
            <a:spLocks noChangeArrowheads="1"/>
          </p:cNvSpPr>
          <p:nvPr/>
        </p:nvSpPr>
        <p:spPr bwMode="auto">
          <a:xfrm>
            <a:off x="5857884" y="214290"/>
            <a:ext cx="2857505" cy="954107"/>
          </a:xfrm>
          <a:prstGeom prst="rect">
            <a:avLst/>
          </a:prstGeom>
          <a:noFill/>
          <a:ln w="9525">
            <a:noFill/>
            <a:miter lim="800000"/>
            <a:headEnd/>
            <a:tailEnd/>
          </a:ln>
        </p:spPr>
        <p:txBody>
          <a:bodyPr wrap="square">
            <a:spAutoFit/>
          </a:bodyPr>
          <a:lstStyle/>
          <a:p>
            <a:r>
              <a:rPr lang="pt-PT" sz="2800" b="1" dirty="0" smtClean="0">
                <a:latin typeface="Verdana" pitchFamily="34" charset="0"/>
              </a:rPr>
              <a:t>Sectores Tradicionais</a:t>
            </a:r>
            <a:endParaRPr lang="pt-PT" sz="2800" dirty="0">
              <a:latin typeface="Verdana" pitchFamily="34" charset="0"/>
            </a:endParaRPr>
          </a:p>
        </p:txBody>
      </p:sp>
      <p:pic>
        <p:nvPicPr>
          <p:cNvPr id="13318" name="Picture 6" descr="http://www.malhanga.com/vinho_porto/A%20Producao%20,Envelhecimento%20e%20tipos%20de%20Vinhos%20do%20Porto_files/barris.jpg"/>
          <p:cNvPicPr>
            <a:picLocks noChangeAspect="1" noChangeArrowheads="1"/>
          </p:cNvPicPr>
          <p:nvPr/>
        </p:nvPicPr>
        <p:blipFill>
          <a:blip r:embed="rId4" cstate="print"/>
          <a:srcRect/>
          <a:stretch>
            <a:fillRect/>
          </a:stretch>
        </p:blipFill>
        <p:spPr bwMode="auto">
          <a:xfrm>
            <a:off x="4286248" y="3571876"/>
            <a:ext cx="4512615" cy="3025548"/>
          </a:xfrm>
          <a:prstGeom prst="rect">
            <a:avLst/>
          </a:prstGeom>
          <a:noFill/>
          <a:ln w="9525">
            <a:noFill/>
            <a:miter lim="800000"/>
            <a:headEnd/>
            <a:tailEnd/>
          </a:ln>
        </p:spPr>
      </p:pic>
      <p:sp>
        <p:nvSpPr>
          <p:cNvPr id="13319" name="CaixaDeTexto 9"/>
          <p:cNvSpPr txBox="1">
            <a:spLocks noChangeArrowheads="1"/>
          </p:cNvSpPr>
          <p:nvPr/>
        </p:nvSpPr>
        <p:spPr bwMode="auto">
          <a:xfrm>
            <a:off x="1643042" y="3643314"/>
            <a:ext cx="2214562" cy="2862322"/>
          </a:xfrm>
          <a:prstGeom prst="rect">
            <a:avLst/>
          </a:prstGeom>
          <a:noFill/>
          <a:ln w="9525">
            <a:noFill/>
            <a:miter lim="800000"/>
            <a:headEnd/>
            <a:tailEnd/>
          </a:ln>
        </p:spPr>
        <p:txBody>
          <a:bodyPr>
            <a:spAutoFit/>
          </a:bodyPr>
          <a:lstStyle/>
          <a:p>
            <a:r>
              <a:rPr lang="pt-PT" sz="1800" b="1" dirty="0">
                <a:effectLst/>
                <a:latin typeface="Verdana" pitchFamily="34" charset="0"/>
              </a:rPr>
              <a:t>Vinho do Porto</a:t>
            </a:r>
          </a:p>
          <a:p>
            <a:r>
              <a:rPr lang="pt-PT" sz="1800" dirty="0">
                <a:effectLst/>
                <a:latin typeface="Verdana" pitchFamily="34" charset="0"/>
              </a:rPr>
              <a:t>Proteger propriedade intelectual e combater imitações</a:t>
            </a:r>
          </a:p>
          <a:p>
            <a:r>
              <a:rPr lang="pt-PT" sz="1800" dirty="0">
                <a:effectLst/>
                <a:latin typeface="Verdana" pitchFamily="34" charset="0"/>
              </a:rPr>
              <a:t>Aposta: novos mercados (ex. China)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357290" y="214290"/>
            <a:ext cx="4643438" cy="684212"/>
          </a:xfrm>
        </p:spPr>
        <p:txBody>
          <a:bodyPr>
            <a:normAutofit fontScale="92500"/>
          </a:bodyPr>
          <a:lstStyle/>
          <a:p>
            <a:pPr marL="265176" indent="-265176" fontAlgn="auto">
              <a:spcAft>
                <a:spcPts val="0"/>
              </a:spcAft>
              <a:buFont typeface="Wingdings 2"/>
              <a:buNone/>
              <a:defRPr/>
            </a:pPr>
            <a:r>
              <a:rPr lang="pt-PT" b="1" dirty="0" smtClean="0">
                <a:effectLst>
                  <a:outerShdw blurRad="38100" dist="38100" dir="2700000" algn="tl">
                    <a:srgbClr val="000000">
                      <a:alpha val="43137"/>
                    </a:srgbClr>
                  </a:outerShdw>
                </a:effectLst>
              </a:rPr>
              <a:t>Sectores “não tradicionais”</a:t>
            </a:r>
            <a:endParaRPr lang="pt-PT" b="1" dirty="0">
              <a:effectLst>
                <a:outerShdw blurRad="38100" dist="38100" dir="2700000" algn="tl">
                  <a:srgbClr val="000000">
                    <a:alpha val="43137"/>
                  </a:srgbClr>
                </a:outerShdw>
              </a:effectLst>
            </a:endParaRPr>
          </a:p>
        </p:txBody>
      </p:sp>
      <p:pic>
        <p:nvPicPr>
          <p:cNvPr id="14339" name="Picture 2" descr="http://www.saatchi-gallery.co.uk/imgs/artists/rego-paula/paula-rego-po-daughter.jpg"/>
          <p:cNvPicPr>
            <a:picLocks noChangeAspect="1" noChangeArrowheads="1"/>
          </p:cNvPicPr>
          <p:nvPr/>
        </p:nvPicPr>
        <p:blipFill>
          <a:blip r:embed="rId3" cstate="print"/>
          <a:srcRect/>
          <a:stretch>
            <a:fillRect/>
          </a:stretch>
        </p:blipFill>
        <p:spPr bwMode="auto">
          <a:xfrm>
            <a:off x="6143636" y="214313"/>
            <a:ext cx="2719377" cy="3826898"/>
          </a:xfrm>
          <a:prstGeom prst="rect">
            <a:avLst/>
          </a:prstGeom>
          <a:noFill/>
          <a:ln w="9525">
            <a:noFill/>
            <a:miter lim="800000"/>
            <a:headEnd/>
            <a:tailEnd/>
          </a:ln>
        </p:spPr>
      </p:pic>
      <p:sp>
        <p:nvSpPr>
          <p:cNvPr id="14340" name="CaixaDeTexto 5"/>
          <p:cNvSpPr txBox="1">
            <a:spLocks noChangeArrowheads="1"/>
          </p:cNvSpPr>
          <p:nvPr/>
        </p:nvSpPr>
        <p:spPr bwMode="auto">
          <a:xfrm>
            <a:off x="3929058" y="928670"/>
            <a:ext cx="2214578" cy="338137"/>
          </a:xfrm>
          <a:prstGeom prst="rect">
            <a:avLst/>
          </a:prstGeom>
          <a:noFill/>
          <a:ln w="9525">
            <a:noFill/>
            <a:miter lim="800000"/>
            <a:headEnd/>
            <a:tailEnd/>
          </a:ln>
        </p:spPr>
        <p:txBody>
          <a:bodyPr wrap="square">
            <a:spAutoFit/>
          </a:bodyPr>
          <a:lstStyle/>
          <a:p>
            <a:r>
              <a:rPr lang="pt-PT" sz="1600" dirty="0">
                <a:latin typeface="Verdana" pitchFamily="34" charset="0"/>
              </a:rPr>
              <a:t>Pintura: Paula Rego</a:t>
            </a:r>
          </a:p>
        </p:txBody>
      </p:sp>
      <p:sp>
        <p:nvSpPr>
          <p:cNvPr id="14342" name="CaixaDeTexto 7"/>
          <p:cNvSpPr txBox="1">
            <a:spLocks noChangeArrowheads="1"/>
          </p:cNvSpPr>
          <p:nvPr/>
        </p:nvSpPr>
        <p:spPr bwMode="auto">
          <a:xfrm>
            <a:off x="1857375" y="5929313"/>
            <a:ext cx="3643313" cy="584200"/>
          </a:xfrm>
          <a:prstGeom prst="rect">
            <a:avLst/>
          </a:prstGeom>
          <a:noFill/>
          <a:ln w="9525">
            <a:noFill/>
            <a:miter lim="800000"/>
            <a:headEnd/>
            <a:tailEnd/>
          </a:ln>
        </p:spPr>
        <p:txBody>
          <a:bodyPr>
            <a:spAutoFit/>
          </a:bodyPr>
          <a:lstStyle/>
          <a:p>
            <a:r>
              <a:rPr lang="pt-PT" sz="1600">
                <a:latin typeface="Verdana" pitchFamily="34" charset="0"/>
              </a:rPr>
              <a:t>José Saramago. </a:t>
            </a:r>
          </a:p>
          <a:p>
            <a:r>
              <a:rPr lang="pt-PT" sz="1600">
                <a:latin typeface="Verdana" pitchFamily="34" charset="0"/>
              </a:rPr>
              <a:t>Prémio Nobel da Literatura, 1998</a:t>
            </a:r>
          </a:p>
        </p:txBody>
      </p:sp>
      <p:pic>
        <p:nvPicPr>
          <p:cNvPr id="14343" name="Picture 6" descr="http://fotos.sapo.pt/claraabegao/pic/00013rts"/>
          <p:cNvPicPr>
            <a:picLocks noChangeAspect="1" noChangeArrowheads="1"/>
          </p:cNvPicPr>
          <p:nvPr/>
        </p:nvPicPr>
        <p:blipFill>
          <a:blip r:embed="rId4" cstate="print"/>
          <a:srcRect/>
          <a:stretch>
            <a:fillRect/>
          </a:stretch>
        </p:blipFill>
        <p:spPr bwMode="auto">
          <a:xfrm>
            <a:off x="1214414" y="1428736"/>
            <a:ext cx="4938713" cy="3643312"/>
          </a:xfrm>
          <a:prstGeom prst="rect">
            <a:avLst/>
          </a:prstGeom>
          <a:noFill/>
          <a:ln w="9525">
            <a:noFill/>
            <a:miter lim="800000"/>
            <a:headEnd/>
            <a:tailEnd/>
          </a:ln>
        </p:spPr>
      </p:pic>
      <p:sp>
        <p:nvSpPr>
          <p:cNvPr id="14344" name="CaixaDeTexto 9"/>
          <p:cNvSpPr txBox="1">
            <a:spLocks noChangeArrowheads="1"/>
          </p:cNvSpPr>
          <p:nvPr/>
        </p:nvSpPr>
        <p:spPr bwMode="auto">
          <a:xfrm>
            <a:off x="1357290" y="5143512"/>
            <a:ext cx="3643313" cy="338137"/>
          </a:xfrm>
          <a:prstGeom prst="rect">
            <a:avLst/>
          </a:prstGeom>
          <a:noFill/>
          <a:ln w="9525">
            <a:noFill/>
            <a:miter lim="800000"/>
            <a:headEnd/>
            <a:tailEnd/>
          </a:ln>
        </p:spPr>
        <p:txBody>
          <a:bodyPr>
            <a:spAutoFit/>
          </a:bodyPr>
          <a:lstStyle/>
          <a:p>
            <a:r>
              <a:rPr lang="pt-PT" sz="1600" dirty="0">
                <a:latin typeface="Verdana" pitchFamily="34" charset="0"/>
              </a:rPr>
              <a:t>Energias Renováveis</a:t>
            </a:r>
          </a:p>
        </p:txBody>
      </p:sp>
      <p:pic>
        <p:nvPicPr>
          <p:cNvPr id="14341" name="Picture 4" descr="http://www.galizacig.com/actualidade/200202/imaxes/jose_saramago01.jpg"/>
          <p:cNvPicPr>
            <a:picLocks noChangeAspect="1" noChangeArrowheads="1"/>
          </p:cNvPicPr>
          <p:nvPr/>
        </p:nvPicPr>
        <p:blipFill>
          <a:blip r:embed="rId5" cstate="print"/>
          <a:srcRect/>
          <a:stretch>
            <a:fillRect/>
          </a:stretch>
        </p:blipFill>
        <p:spPr bwMode="auto">
          <a:xfrm>
            <a:off x="5643563" y="3714750"/>
            <a:ext cx="3209925" cy="2857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28" y="214290"/>
            <a:ext cx="7543800" cy="609584"/>
          </a:xfrm>
        </p:spPr>
        <p:txBody>
          <a:bodyPr/>
          <a:lstStyle/>
          <a:p>
            <a:r>
              <a:rPr lang="pt-PT" sz="3200" b="1" dirty="0" smtClean="0"/>
              <a:t>Objectivos Estratégicos Portugueses</a:t>
            </a:r>
            <a:endParaRPr lang="pt-PT" sz="3200" b="1" dirty="0"/>
          </a:p>
        </p:txBody>
      </p:sp>
      <p:sp>
        <p:nvSpPr>
          <p:cNvPr id="4" name="Marcador de Posição do Número do Diapositivo 3"/>
          <p:cNvSpPr>
            <a:spLocks noGrp="1"/>
          </p:cNvSpPr>
          <p:nvPr>
            <p:ph type="sldNum" sz="quarter" idx="12"/>
          </p:nvPr>
        </p:nvSpPr>
        <p:spPr/>
        <p:txBody>
          <a:bodyPr/>
          <a:lstStyle/>
          <a:p>
            <a:pPr>
              <a:defRPr/>
            </a:pPr>
            <a:fld id="{CA8995A7-EC36-4576-AE68-910301937A72}" type="slidenum">
              <a:rPr lang="pt-PT" smtClean="0"/>
              <a:pPr>
                <a:defRPr/>
              </a:pPr>
              <a:t>19</a:t>
            </a:fld>
            <a:endParaRPr lang="pt-PT"/>
          </a:p>
        </p:txBody>
      </p:sp>
      <p:sp>
        <p:nvSpPr>
          <p:cNvPr id="5" name="Rectângulo 3"/>
          <p:cNvSpPr>
            <a:spLocks noGrp="1" noChangeArrowheads="1"/>
          </p:cNvSpPr>
          <p:nvPr>
            <p:ph idx="1"/>
          </p:nvPr>
        </p:nvSpPr>
        <p:spPr bwMode="auto">
          <a:xfrm>
            <a:off x="1428728" y="928670"/>
            <a:ext cx="4429156" cy="5909310"/>
          </a:xfrm>
          <a:prstGeom prst="rect">
            <a:avLst/>
          </a:prstGeom>
          <a:noFill/>
          <a:ln w="9525">
            <a:noFill/>
            <a:miter lim="800000"/>
            <a:headEnd/>
            <a:tailEnd/>
          </a:ln>
        </p:spPr>
        <p:txBody>
          <a:bodyPr wrap="square">
            <a:spAutoFit/>
          </a:bodyPr>
          <a:lstStyle/>
          <a:p>
            <a:pPr>
              <a:buFont typeface="Arial" charset="0"/>
              <a:buChar char="•"/>
            </a:pPr>
            <a:r>
              <a:rPr lang="pt-PT" sz="1400" dirty="0" smtClean="0">
                <a:latin typeface="Verdana" pitchFamily="34" charset="0"/>
              </a:rPr>
              <a:t>Aumento das exportações.</a:t>
            </a:r>
          </a:p>
          <a:p>
            <a:pPr>
              <a:buFont typeface="Arial" charset="0"/>
              <a:buChar char="•"/>
            </a:pPr>
            <a:r>
              <a:rPr lang="pt-PT" sz="1400" dirty="0" smtClean="0">
                <a:latin typeface="Verdana" pitchFamily="34" charset="0"/>
              </a:rPr>
              <a:t>Atrair mais Investimento Directo Estrangeiro com incentivos à localização, mas exigindo contrapartidas para evitar a deslocalização.</a:t>
            </a:r>
          </a:p>
          <a:p>
            <a:pPr>
              <a:buFont typeface="Arial" charset="0"/>
              <a:buChar char="•"/>
            </a:pPr>
            <a:r>
              <a:rPr lang="pt-PT" sz="1400" dirty="0" smtClean="0">
                <a:latin typeface="Verdana" pitchFamily="34" charset="0"/>
              </a:rPr>
              <a:t>Aumentar a produtividade do capital humano.</a:t>
            </a:r>
          </a:p>
          <a:p>
            <a:pPr>
              <a:buFont typeface="Arial" charset="0"/>
              <a:buChar char="•"/>
            </a:pPr>
            <a:r>
              <a:rPr lang="pt-PT" sz="1400" dirty="0" smtClean="0">
                <a:latin typeface="Verdana" pitchFamily="34" charset="0"/>
              </a:rPr>
              <a:t>Desburocratizar e diminuir a carga fiscal.</a:t>
            </a:r>
          </a:p>
          <a:p>
            <a:pPr>
              <a:buFont typeface="Arial" charset="0"/>
              <a:buChar char="•"/>
            </a:pPr>
            <a:r>
              <a:rPr lang="pt-PT" sz="1400" dirty="0" smtClean="0">
                <a:latin typeface="Verdana" pitchFamily="34" charset="0"/>
              </a:rPr>
              <a:t>Aposta na inovação e na competitividade do mercado.</a:t>
            </a:r>
          </a:p>
          <a:p>
            <a:pPr>
              <a:buFont typeface="Arial" charset="0"/>
              <a:buChar char="•"/>
            </a:pPr>
            <a:r>
              <a:rPr lang="pt-PT" sz="1400" dirty="0" smtClean="0">
                <a:latin typeface="Verdana" pitchFamily="34" charset="0"/>
              </a:rPr>
              <a:t>Novas </a:t>
            </a:r>
            <a:r>
              <a:rPr lang="pt-PT" sz="1400" dirty="0">
                <a:latin typeface="Verdana" pitchFamily="34" charset="0"/>
              </a:rPr>
              <a:t>estratégias de </a:t>
            </a:r>
            <a:r>
              <a:rPr lang="pt-PT" sz="1400" dirty="0" smtClean="0">
                <a:latin typeface="Verdana" pitchFamily="34" charset="0"/>
              </a:rPr>
              <a:t>Mercado</a:t>
            </a:r>
          </a:p>
          <a:p>
            <a:pPr>
              <a:buFont typeface="Arial" charset="0"/>
              <a:buChar char="•"/>
            </a:pPr>
            <a:r>
              <a:rPr lang="pt-PT" sz="1400" dirty="0" smtClean="0">
                <a:latin typeface="Verdana" pitchFamily="34" charset="0"/>
              </a:rPr>
              <a:t>Aposta </a:t>
            </a:r>
            <a:r>
              <a:rPr lang="pt-PT" sz="1400" dirty="0">
                <a:latin typeface="Verdana" pitchFamily="34" charset="0"/>
              </a:rPr>
              <a:t>na Diplomacia Económica </a:t>
            </a:r>
          </a:p>
          <a:p>
            <a:pPr>
              <a:buFont typeface="Arial" charset="0"/>
              <a:buChar char="•"/>
            </a:pPr>
            <a:r>
              <a:rPr lang="pt-PT" sz="1400" dirty="0" smtClean="0">
                <a:latin typeface="Verdana" pitchFamily="34" charset="0"/>
              </a:rPr>
              <a:t>Diversificação </a:t>
            </a:r>
            <a:r>
              <a:rPr lang="pt-PT" sz="1400" dirty="0">
                <a:latin typeface="Verdana" pitchFamily="34" charset="0"/>
              </a:rPr>
              <a:t>de </a:t>
            </a:r>
            <a:r>
              <a:rPr lang="pt-PT" sz="1400" dirty="0" smtClean="0">
                <a:latin typeface="Verdana" pitchFamily="34" charset="0"/>
              </a:rPr>
              <a:t>mercados</a:t>
            </a:r>
            <a:endParaRPr lang="pt-PT" sz="1400" dirty="0">
              <a:latin typeface="Verdana" pitchFamily="34" charset="0"/>
            </a:endParaRPr>
          </a:p>
          <a:p>
            <a:pPr>
              <a:buFont typeface="Arial" charset="0"/>
              <a:buChar char="•"/>
            </a:pPr>
            <a:r>
              <a:rPr lang="pt-PT" sz="1400" dirty="0" smtClean="0">
                <a:latin typeface="Verdana" pitchFamily="34" charset="0"/>
              </a:rPr>
              <a:t>Negociações </a:t>
            </a:r>
            <a:r>
              <a:rPr lang="pt-PT" sz="1400" dirty="0">
                <a:latin typeface="Verdana" pitchFamily="34" charset="0"/>
              </a:rPr>
              <a:t>com países importadores, para aumentar as exportações portuguesas para esses </a:t>
            </a:r>
            <a:r>
              <a:rPr lang="pt-PT" sz="1400" dirty="0" smtClean="0">
                <a:latin typeface="Verdana" pitchFamily="34" charset="0"/>
              </a:rPr>
              <a:t>mercados.</a:t>
            </a:r>
          </a:p>
          <a:p>
            <a:pPr>
              <a:buFont typeface="Arial" charset="0"/>
              <a:buChar char="•"/>
            </a:pPr>
            <a:r>
              <a:rPr lang="pt-PT" sz="1400" dirty="0" smtClean="0">
                <a:latin typeface="Verdana" pitchFamily="34" charset="0"/>
              </a:rPr>
              <a:t>Portugal só é um país periférico na Europa. No Atlântico é central e mantém relações político-económicas pacíficas e duradouras com muitos países actualmente considerados mercados emergentes ou com fortes potencialidades no futuro próximo</a:t>
            </a:r>
          </a:p>
          <a:p>
            <a:pPr>
              <a:buFont typeface="Arial" charset="0"/>
              <a:buChar char="•"/>
            </a:pPr>
            <a:r>
              <a:rPr lang="pt-PT" sz="1400" dirty="0" smtClean="0">
                <a:latin typeface="Verdana" pitchFamily="34" charset="0"/>
              </a:rPr>
              <a:t>Importância da Língua Portuguesa (idioma universal)</a:t>
            </a:r>
          </a:p>
        </p:txBody>
      </p:sp>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pic>
        <p:nvPicPr>
          <p:cNvPr id="15362" name="Picture 2" descr="http://4.bp.blogspot.com/_mjRjy7kY194/RzoxvB7D-cI/AAAAAAAAACw/7pF38NNLYpc/s400/bla%2Bbla%2Bbla.bmp"/>
          <p:cNvPicPr>
            <a:picLocks noChangeAspect="1" noChangeArrowheads="1"/>
          </p:cNvPicPr>
          <p:nvPr/>
        </p:nvPicPr>
        <p:blipFill>
          <a:blip r:embed="rId3" cstate="print"/>
          <a:srcRect/>
          <a:stretch>
            <a:fillRect/>
          </a:stretch>
        </p:blipFill>
        <p:spPr bwMode="auto">
          <a:xfrm>
            <a:off x="6000760" y="1071546"/>
            <a:ext cx="2907360" cy="2500330"/>
          </a:xfrm>
          <a:prstGeom prst="rect">
            <a:avLst/>
          </a:prstGeom>
          <a:noFill/>
        </p:spPr>
      </p:pic>
      <p:sp>
        <p:nvSpPr>
          <p:cNvPr id="9" name="CaixaDeTexto 8"/>
          <p:cNvSpPr txBox="1"/>
          <p:nvPr/>
        </p:nvSpPr>
        <p:spPr>
          <a:xfrm>
            <a:off x="6143636" y="3786190"/>
            <a:ext cx="2571768" cy="2308324"/>
          </a:xfrm>
          <a:prstGeom prst="rect">
            <a:avLst/>
          </a:prstGeom>
          <a:noFill/>
        </p:spPr>
        <p:txBody>
          <a:bodyPr wrap="square" rtlCol="0">
            <a:spAutoFit/>
          </a:bodyPr>
          <a:lstStyle/>
          <a:p>
            <a:r>
              <a:rPr lang="pt-PT" sz="1600" dirty="0" smtClean="0"/>
              <a:t>A diplomacia económica não pode  resumir-se a discursos mais ou menos vazios de conteúdo. Deve ser mensurável e eficiente, com objectivos definidos para alcançar resultados positivos no curto, médio e longo prazos.</a:t>
            </a:r>
            <a:endParaRPr lang="pt-PT"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e Conteúdo 2"/>
          <p:cNvSpPr>
            <a:spLocks noGrp="1"/>
          </p:cNvSpPr>
          <p:nvPr>
            <p:ph idx="1"/>
          </p:nvPr>
        </p:nvSpPr>
        <p:spPr>
          <a:xfrm>
            <a:off x="1285852" y="214290"/>
            <a:ext cx="4929222" cy="6643710"/>
          </a:xfrm>
        </p:spPr>
        <p:txBody>
          <a:bodyPr/>
          <a:lstStyle/>
          <a:p>
            <a:pPr eaLnBrk="1" hangingPunct="1"/>
            <a:r>
              <a:rPr lang="pt-PT" sz="1800" dirty="0" smtClean="0"/>
              <a:t>A “grande política” baseia-se em instrumentos de poder, pois os países almejam a prosperidade da sua economia e dos seus entrepostos comerciais. Há séculos que Portugal apoia mercadores e promove trocas comerciais, ao enviar mensageiros para negociar acordos. </a:t>
            </a:r>
          </a:p>
          <a:p>
            <a:pPr eaLnBrk="1" hangingPunct="1"/>
            <a:r>
              <a:rPr lang="pt-PT" sz="1800" dirty="0" smtClean="0"/>
              <a:t>Sendo assim, a diplomacia económica é uma actividade instrumental, e intermediária, cujos objectivos incluem apoiar a internacionalização do tecido empresarial, e que tem progredido gradualmente com vista a adaptar-se à actualidade. </a:t>
            </a:r>
          </a:p>
          <a:p>
            <a:pPr eaLnBrk="1" hangingPunct="1"/>
            <a:r>
              <a:rPr lang="pt-PT" sz="1800" dirty="0" smtClean="0"/>
              <a:t>A adaptação tem sido difícil, porque na era da globalização, da tecnologia em “tempo real” e da informação, o controlo dos governos sobre a economia é menor, com as empresas a dependerem menos dos governos na conquista de mercados (* ainda que, a partir de 2008, com a crise financeira internacional, se tenha investido numa maior supervisão e intervenção dos Estados  na economia, para minorar externalidades negativas criadas pelo mercado).</a:t>
            </a:r>
          </a:p>
          <a:p>
            <a:pPr eaLnBrk="1" hangingPunct="1"/>
            <a:endParaRPr lang="pt-PT" sz="1800" dirty="0" smtClean="0"/>
          </a:p>
        </p:txBody>
      </p:sp>
      <p:sp>
        <p:nvSpPr>
          <p:cNvPr id="5" name="Título 1"/>
          <p:cNvSpPr txBox="1">
            <a:spLocks/>
          </p:cNvSpPr>
          <p:nvPr/>
        </p:nvSpPr>
        <p:spPr bwMode="auto">
          <a:xfrm>
            <a:off x="6357950" y="357166"/>
            <a:ext cx="2571745" cy="1643074"/>
          </a:xfrm>
          <a:prstGeom prst="rect">
            <a:avLst/>
          </a:prstGeom>
          <a:noFill/>
          <a:ln w="9525">
            <a:noFill/>
            <a:miter lim="800000"/>
            <a:headEnd/>
            <a:tailEnd/>
          </a:ln>
          <a:effectLst/>
        </p:spPr>
        <p:txBody>
          <a:bodyPr lIns="92075" tIns="46038" rIns="92075" bIns="46038" anchor="ctr"/>
          <a:lstStyle/>
          <a:p>
            <a:pPr algn="ctr">
              <a:spcBef>
                <a:spcPct val="0"/>
              </a:spcBef>
              <a:defRPr/>
            </a:pPr>
            <a:r>
              <a:rPr lang="pt-PT" sz="3600" b="1" kern="0" dirty="0" smtClean="0">
                <a:solidFill>
                  <a:schemeClr val="tx2"/>
                </a:solidFill>
                <a:effectLst/>
                <a:latin typeface="+mj-lt"/>
                <a:ea typeface="+mj-ea"/>
                <a:cs typeface="+mj-cs"/>
              </a:rPr>
              <a:t>Diplomacia Económica</a:t>
            </a:r>
          </a:p>
          <a:p>
            <a:pPr algn="ctr">
              <a:spcBef>
                <a:spcPct val="0"/>
              </a:spcBef>
              <a:defRPr/>
            </a:pPr>
            <a:r>
              <a:rPr lang="pt-PT" sz="3600" b="1" kern="0" dirty="0" smtClean="0">
                <a:solidFill>
                  <a:schemeClr val="tx2"/>
                </a:solidFill>
                <a:effectLst/>
                <a:latin typeface="+mj-lt"/>
                <a:ea typeface="+mj-ea"/>
                <a:cs typeface="+mj-cs"/>
              </a:rPr>
              <a:t>Portuguesa</a:t>
            </a:r>
            <a:endParaRPr lang="pt-PT" sz="3600" b="1" kern="0" dirty="0">
              <a:solidFill>
                <a:schemeClr val="tx2"/>
              </a:solidFill>
              <a:effectLst/>
              <a:latin typeface="+mj-lt"/>
              <a:ea typeface="+mj-ea"/>
              <a:cs typeface="+mj-cs"/>
            </a:endParaRPr>
          </a:p>
        </p:txBody>
      </p:sp>
      <p:pic>
        <p:nvPicPr>
          <p:cNvPr id="28678" name="Picture 6" descr="http://www.infoescola.com/files/2009/10/diplomacia.jpg"/>
          <p:cNvPicPr>
            <a:picLocks noChangeAspect="1" noChangeArrowheads="1"/>
          </p:cNvPicPr>
          <p:nvPr/>
        </p:nvPicPr>
        <p:blipFill>
          <a:blip r:embed="rId3" cstate="print"/>
          <a:srcRect/>
          <a:stretch>
            <a:fillRect/>
          </a:stretch>
        </p:blipFill>
        <p:spPr bwMode="auto">
          <a:xfrm>
            <a:off x="6357950" y="2214554"/>
            <a:ext cx="2571736" cy="1877939"/>
          </a:xfrm>
          <a:prstGeom prst="rect">
            <a:avLst/>
          </a:prstGeom>
          <a:noFill/>
        </p:spPr>
      </p:pic>
      <p:pic>
        <p:nvPicPr>
          <p:cNvPr id="41986" name="Picture 2" descr="http://4.bp.blogspot.com/_TUVc4aC6F0M/SZvstMOWLuI/AAAAAAAADds/m7KQqo4rxBE/s320/Internacionaliza%C3%A7%C3%A3o+da+empresa+portuguesa+ci.jpg"/>
          <p:cNvPicPr>
            <a:picLocks noChangeAspect="1" noChangeArrowheads="1"/>
          </p:cNvPicPr>
          <p:nvPr/>
        </p:nvPicPr>
        <p:blipFill>
          <a:blip r:embed="rId4" cstate="print"/>
          <a:srcRect/>
          <a:stretch>
            <a:fillRect/>
          </a:stretch>
        </p:blipFill>
        <p:spPr bwMode="auto">
          <a:xfrm>
            <a:off x="6357950" y="4071942"/>
            <a:ext cx="2533650" cy="2514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371600" y="3143248"/>
            <a:ext cx="7486680" cy="3571900"/>
          </a:xfrm>
        </p:spPr>
        <p:txBody>
          <a:bodyPr/>
          <a:lstStyle/>
          <a:p>
            <a:pPr>
              <a:lnSpc>
                <a:spcPct val="80000"/>
              </a:lnSpc>
              <a:buSzPct val="90000"/>
              <a:buBlip>
                <a:blip r:embed="rId3"/>
              </a:buBlip>
            </a:pPr>
            <a:r>
              <a:rPr lang="pt-PT" sz="1800" dirty="0" smtClean="0"/>
              <a:t>O Estado português tem investido na promoção do idioma, interna e internacionalmente. </a:t>
            </a:r>
          </a:p>
          <a:p>
            <a:pPr>
              <a:lnSpc>
                <a:spcPct val="80000"/>
              </a:lnSpc>
              <a:buSzPct val="90000"/>
              <a:buBlip>
                <a:blip r:embed="rId3"/>
              </a:buBlip>
            </a:pPr>
            <a:r>
              <a:rPr lang="pt-PT" sz="1800" dirty="0" smtClean="0"/>
              <a:t>Com o apoio da CPLP (Comunidade dos Países de Língua Portuguesa) visa dois objectivos ambiciosos: elevar o Português a língua oficial da ONU e apoiar o Brasil a membro permanente do Conselho de Segurança da ONU.</a:t>
            </a:r>
          </a:p>
          <a:p>
            <a:pPr>
              <a:lnSpc>
                <a:spcPct val="80000"/>
              </a:lnSpc>
              <a:buSzPct val="90000"/>
              <a:buFontTx/>
              <a:buBlip>
                <a:blip r:embed="rId3"/>
              </a:buBlip>
            </a:pPr>
            <a:r>
              <a:rPr lang="pt-PT" sz="1800" dirty="0" smtClean="0"/>
              <a:t>Portanto, o Português é uma Língua de Trabalho à escala global (cerca de 250000 falantes actualmente. Previsão de 380000 em 2090). </a:t>
            </a:r>
          </a:p>
          <a:p>
            <a:pPr>
              <a:lnSpc>
                <a:spcPct val="80000"/>
              </a:lnSpc>
              <a:buSzPct val="90000"/>
              <a:buFontTx/>
              <a:buBlip>
                <a:blip r:embed="rId3"/>
              </a:buBlip>
            </a:pPr>
            <a:r>
              <a:rPr lang="pt-PT" sz="1800" dirty="0" smtClean="0"/>
              <a:t>O Português afirma-se em ambiente de trabalho quando é usado em organizações internacionais, em transacções comerciais ordinárias, em reuniões internacionais bilaterais, em acordos de investimento directo estrangeiro, em contractos empresariais, no âmbito do turismo e do intercâmbio científico-tecnológico, nas relações interpessoais quotidianas. </a:t>
            </a:r>
          </a:p>
          <a:p>
            <a:pPr>
              <a:lnSpc>
                <a:spcPct val="80000"/>
              </a:lnSpc>
              <a:buSzPct val="90000"/>
              <a:buFontTx/>
              <a:buBlip>
                <a:blip r:embed="rId3"/>
              </a:buBlip>
            </a:pPr>
            <a:r>
              <a:rPr lang="pt-PT" sz="1800" dirty="0" smtClean="0"/>
              <a:t>A Internet ajuda a conectar um número crescente de vendedores/compradores que privilegiam </a:t>
            </a:r>
            <a:r>
              <a:rPr lang="pt-PT" sz="1800" i="1" dirty="0" smtClean="0"/>
              <a:t>sites</a:t>
            </a:r>
            <a:r>
              <a:rPr lang="pt-PT" sz="1800" dirty="0" smtClean="0"/>
              <a:t> na sua língua materna.</a:t>
            </a:r>
          </a:p>
        </p:txBody>
      </p:sp>
      <p:sp>
        <p:nvSpPr>
          <p:cNvPr id="4" name="Marcador de Posição do Número do Diapositivo 3"/>
          <p:cNvSpPr>
            <a:spLocks noGrp="1"/>
          </p:cNvSpPr>
          <p:nvPr>
            <p:ph type="sldNum" sz="quarter" idx="12"/>
          </p:nvPr>
        </p:nvSpPr>
        <p:spPr/>
        <p:txBody>
          <a:bodyPr/>
          <a:lstStyle/>
          <a:p>
            <a:pPr>
              <a:defRPr/>
            </a:pPr>
            <a:fld id="{CA8995A7-EC36-4576-AE68-910301937A72}" type="slidenum">
              <a:rPr lang="pt-PT" smtClean="0"/>
              <a:pPr>
                <a:defRPr/>
              </a:pPr>
              <a:t>20</a:t>
            </a:fld>
            <a:endParaRPr lang="pt-PT"/>
          </a:p>
        </p:txBody>
      </p:sp>
      <p:pic>
        <p:nvPicPr>
          <p:cNvPr id="7170" name="Picture 2" descr="http://visaoglobal.org/wp-content/uploads/2008/02/comunidadedalinguaportuguesa1.jpg"/>
          <p:cNvPicPr>
            <a:picLocks noChangeAspect="1" noChangeArrowheads="1"/>
          </p:cNvPicPr>
          <p:nvPr/>
        </p:nvPicPr>
        <p:blipFill>
          <a:blip r:embed="rId4" cstate="print"/>
          <a:srcRect/>
          <a:stretch>
            <a:fillRect/>
          </a:stretch>
        </p:blipFill>
        <p:spPr bwMode="auto">
          <a:xfrm>
            <a:off x="1571604" y="214291"/>
            <a:ext cx="7151706" cy="2214578"/>
          </a:xfrm>
          <a:prstGeom prst="rect">
            <a:avLst/>
          </a:prstGeom>
          <a:noFill/>
        </p:spPr>
      </p:pic>
      <p:sp>
        <p:nvSpPr>
          <p:cNvPr id="2" name="Título 1"/>
          <p:cNvSpPr>
            <a:spLocks noGrp="1"/>
          </p:cNvSpPr>
          <p:nvPr>
            <p:ph type="title"/>
          </p:nvPr>
        </p:nvSpPr>
        <p:spPr>
          <a:xfrm>
            <a:off x="1714480" y="1785926"/>
            <a:ext cx="6858048" cy="1143008"/>
          </a:xfrm>
        </p:spPr>
        <p:txBody>
          <a:bodyPr/>
          <a:lstStyle/>
          <a:p>
            <a:r>
              <a:rPr lang="pt-PT" sz="3600" b="1" dirty="0" smtClean="0"/>
              <a:t>Português enquanto Língua de Negócios à escala global</a:t>
            </a:r>
            <a:endParaRPr lang="pt-PT" sz="3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28" y="214290"/>
            <a:ext cx="7543800" cy="609584"/>
          </a:xfrm>
        </p:spPr>
        <p:txBody>
          <a:bodyPr/>
          <a:lstStyle/>
          <a:p>
            <a:r>
              <a:rPr lang="pt-PT" sz="3200" b="1" dirty="0" smtClean="0"/>
              <a:t>Portanto, a resposta para Portugal:</a:t>
            </a:r>
            <a:endParaRPr lang="pt-PT" sz="3200" b="1" dirty="0"/>
          </a:p>
        </p:txBody>
      </p:sp>
      <p:sp>
        <p:nvSpPr>
          <p:cNvPr id="3" name="Marcador de Posição de Conteúdo 2"/>
          <p:cNvSpPr>
            <a:spLocks noGrp="1"/>
          </p:cNvSpPr>
          <p:nvPr>
            <p:ph idx="1"/>
          </p:nvPr>
        </p:nvSpPr>
        <p:spPr>
          <a:xfrm>
            <a:off x="1357290" y="1357298"/>
            <a:ext cx="4271970" cy="2143140"/>
          </a:xfrm>
        </p:spPr>
        <p:txBody>
          <a:bodyPr/>
          <a:lstStyle/>
          <a:p>
            <a:r>
              <a:rPr lang="pt-PT" sz="1800" dirty="0" smtClean="0"/>
              <a:t>Sebastianismo, messianismo luso. Traduz uma inconformidade com a situação política vigente e uma expectativa de salvação miraculosa, através da ressurreição de um morto ilustre ou da vinda de um salvador da pátria.</a:t>
            </a:r>
            <a:endParaRPr lang="pt-PT" sz="1800" dirty="0"/>
          </a:p>
        </p:txBody>
      </p:sp>
      <p:sp>
        <p:nvSpPr>
          <p:cNvPr id="4" name="Marcador de Posição do Número do Diapositivo 3"/>
          <p:cNvSpPr>
            <a:spLocks noGrp="1"/>
          </p:cNvSpPr>
          <p:nvPr>
            <p:ph type="sldNum" sz="quarter" idx="12"/>
          </p:nvPr>
        </p:nvSpPr>
        <p:spPr/>
        <p:txBody>
          <a:bodyPr/>
          <a:lstStyle/>
          <a:p>
            <a:pPr>
              <a:defRPr/>
            </a:pPr>
            <a:fld id="{CA8995A7-EC36-4576-AE68-910301937A72}" type="slidenum">
              <a:rPr lang="pt-PT" smtClean="0"/>
              <a:pPr>
                <a:defRPr/>
              </a:pPr>
              <a:t>21</a:t>
            </a:fld>
            <a:endParaRPr lang="pt-PT"/>
          </a:p>
        </p:txBody>
      </p:sp>
      <p:pic>
        <p:nvPicPr>
          <p:cNvPr id="56322" name="Picture 2" descr="http://www.alunosonline.com.br/img/Sebastianismo%20-%20H%20DO%20MUNDO.jpg"/>
          <p:cNvPicPr>
            <a:picLocks noChangeAspect="1" noChangeArrowheads="1"/>
          </p:cNvPicPr>
          <p:nvPr/>
        </p:nvPicPr>
        <p:blipFill>
          <a:blip r:embed="rId3" cstate="print"/>
          <a:srcRect/>
          <a:stretch>
            <a:fillRect/>
          </a:stretch>
        </p:blipFill>
        <p:spPr bwMode="auto">
          <a:xfrm>
            <a:off x="1500166" y="3571876"/>
            <a:ext cx="3552825" cy="2781300"/>
          </a:xfrm>
          <a:prstGeom prst="rect">
            <a:avLst/>
          </a:prstGeom>
          <a:noFill/>
        </p:spPr>
      </p:pic>
      <p:pic>
        <p:nvPicPr>
          <p:cNvPr id="56324" name="Picture 4" descr="http://www.revistamilitar.pt/UserFiles/Image/imgsportal/Merito_Industrial.jpg"/>
          <p:cNvPicPr>
            <a:picLocks noChangeAspect="1" noChangeArrowheads="1"/>
          </p:cNvPicPr>
          <p:nvPr/>
        </p:nvPicPr>
        <p:blipFill>
          <a:blip r:embed="rId4" cstate="print"/>
          <a:srcRect/>
          <a:stretch>
            <a:fillRect/>
          </a:stretch>
        </p:blipFill>
        <p:spPr bwMode="auto">
          <a:xfrm>
            <a:off x="5857884" y="1071546"/>
            <a:ext cx="2793988" cy="2700855"/>
          </a:xfrm>
          <a:prstGeom prst="rect">
            <a:avLst/>
          </a:prstGeom>
          <a:noFill/>
        </p:spPr>
      </p:pic>
      <p:sp>
        <p:nvSpPr>
          <p:cNvPr id="7" name="Marcador de Posição de Conteúdo 2"/>
          <p:cNvSpPr txBox="1">
            <a:spLocks/>
          </p:cNvSpPr>
          <p:nvPr/>
        </p:nvSpPr>
        <p:spPr bwMode="auto">
          <a:xfrm>
            <a:off x="5286380" y="3857628"/>
            <a:ext cx="3643338" cy="3000372"/>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Tx/>
              <a:buFont typeface="Wingdings" pitchFamily="2" charset="2"/>
              <a:buChar char="w"/>
              <a:tabLst/>
              <a:defRPr/>
            </a:pPr>
            <a:r>
              <a:rPr kumimoji="0" lang="pt-PT" sz="1800" b="1" i="0" u="none" strike="noStrike" kern="0" cap="none" spc="0" normalizeH="0" baseline="0" noProof="0" dirty="0" smtClean="0">
                <a:ln>
                  <a:noFill/>
                </a:ln>
                <a:solidFill>
                  <a:schemeClr val="tx1"/>
                </a:solidFill>
                <a:effectLst/>
                <a:uLnTx/>
                <a:uFillTx/>
                <a:latin typeface="+mn-lt"/>
                <a:ea typeface="+mn-ea"/>
                <a:cs typeface="+mn-cs"/>
              </a:rPr>
              <a:t>Está no mérito,</a:t>
            </a:r>
            <a:r>
              <a:rPr kumimoji="0" lang="pt-PT" sz="1800" b="1" i="0" u="none" strike="noStrike" kern="0" cap="none" spc="0" normalizeH="0" noProof="0" dirty="0" smtClean="0">
                <a:ln>
                  <a:noFill/>
                </a:ln>
                <a:solidFill>
                  <a:schemeClr val="tx1"/>
                </a:solidFill>
                <a:effectLst/>
                <a:uLnTx/>
                <a:uFillTx/>
                <a:latin typeface="+mn-lt"/>
                <a:ea typeface="+mn-ea"/>
                <a:cs typeface="+mn-cs"/>
              </a:rPr>
              <a:t> </a:t>
            </a:r>
            <a:r>
              <a:rPr kumimoji="0" lang="pt-PT" sz="1800" i="0" u="none" strike="noStrike" kern="0" cap="none" spc="0" normalizeH="0" baseline="0" noProof="0" dirty="0" smtClean="0">
                <a:ln>
                  <a:noFill/>
                </a:ln>
                <a:solidFill>
                  <a:schemeClr val="tx1"/>
                </a:solidFill>
                <a:effectLst/>
                <a:uLnTx/>
                <a:uFillTx/>
                <a:latin typeface="+mn-lt"/>
                <a:ea typeface="+mn-ea"/>
                <a:cs typeface="+mn-cs"/>
              </a:rPr>
              <a:t>na união nacional,</a:t>
            </a:r>
            <a:r>
              <a:rPr kumimoji="0" lang="pt-PT" sz="1800" i="0" u="none" strike="noStrike" kern="0" cap="none" spc="0" normalizeH="0" noProof="0" dirty="0" smtClean="0">
                <a:ln>
                  <a:noFill/>
                </a:ln>
                <a:solidFill>
                  <a:schemeClr val="tx1"/>
                </a:solidFill>
                <a:effectLst/>
                <a:uLnTx/>
                <a:uFillTx/>
                <a:latin typeface="+mn-lt"/>
                <a:ea typeface="+mn-ea"/>
                <a:cs typeface="+mn-cs"/>
              </a:rPr>
              <a:t> n</a:t>
            </a:r>
            <a:r>
              <a:rPr lang="pt-PT" sz="1800" kern="0" dirty="0" smtClean="0">
                <a:effectLst/>
                <a:latin typeface="+mn-lt"/>
              </a:rPr>
              <a:t>a competência para resolver a crise estrutural </a:t>
            </a:r>
            <a:r>
              <a:rPr lang="pt-PT" sz="1800" kern="0" smtClean="0">
                <a:effectLst/>
                <a:latin typeface="+mn-lt"/>
              </a:rPr>
              <a:t>e no </a:t>
            </a:r>
            <a:r>
              <a:rPr lang="pt-PT" sz="1800" kern="0" dirty="0" smtClean="0">
                <a:effectLst/>
                <a:latin typeface="+mn-lt"/>
              </a:rPr>
              <a:t>combate à corrupção.</a:t>
            </a:r>
          </a:p>
          <a:p>
            <a:pPr marL="342900" marR="0" lvl="0" indent="-342900" algn="l" defTabSz="914400" rtl="0" eaLnBrk="0" fontAlgn="base" latinLnBrk="0" hangingPunct="0">
              <a:lnSpc>
                <a:spcPct val="100000"/>
              </a:lnSpc>
              <a:spcBef>
                <a:spcPct val="20000"/>
              </a:spcBef>
              <a:spcAft>
                <a:spcPct val="0"/>
              </a:spcAft>
              <a:buClr>
                <a:schemeClr val="tx2"/>
              </a:buClr>
              <a:buSzTx/>
              <a:buFont typeface="Wingdings" pitchFamily="2" charset="2"/>
              <a:buChar char="w"/>
              <a:tabLst/>
              <a:defRPr/>
            </a:pPr>
            <a:r>
              <a:rPr kumimoji="0" lang="pt-PT" sz="1800" b="0" i="0" u="none" strike="noStrike" kern="0" cap="none" spc="0" normalizeH="0" baseline="0" noProof="0" dirty="0" smtClean="0">
                <a:ln>
                  <a:noFill/>
                </a:ln>
                <a:solidFill>
                  <a:schemeClr val="tx1"/>
                </a:solidFill>
                <a:effectLst/>
                <a:uLnTx/>
                <a:uFillTx/>
                <a:latin typeface="+mn-lt"/>
                <a:ea typeface="+mn-ea"/>
                <a:cs typeface="+mn-cs"/>
              </a:rPr>
              <a:t>Apostar</a:t>
            </a:r>
            <a:r>
              <a:rPr kumimoji="0" lang="pt-PT" sz="1800" b="0" i="0" u="none" strike="noStrike" kern="0" cap="none" spc="0" normalizeH="0" noProof="0" dirty="0" smtClean="0">
                <a:ln>
                  <a:noFill/>
                </a:ln>
                <a:solidFill>
                  <a:schemeClr val="tx1"/>
                </a:solidFill>
                <a:effectLst/>
                <a:uLnTx/>
                <a:uFillTx/>
                <a:latin typeface="+mn-lt"/>
                <a:ea typeface="+mn-ea"/>
                <a:cs typeface="+mn-cs"/>
              </a:rPr>
              <a:t> numa geopolítica com visão estratégica e na diplomacia económica. Investir na internacionalização para ultrapassar dificuldades de um mercado pequeno e limitado.</a:t>
            </a:r>
            <a:endParaRPr kumimoji="0" lang="pt-PT"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357290" y="1643050"/>
            <a:ext cx="7500990" cy="5072074"/>
          </a:xfrm>
        </p:spPr>
        <p:txBody>
          <a:bodyPr/>
          <a:lstStyle/>
          <a:p>
            <a:r>
              <a:rPr lang="pt-PT" sz="1700" dirty="0" smtClean="0"/>
              <a:t>A Diplomacia Económica Portuguesa tem como missão utilizar a sua influência diplomática e os recursos existentes ao nível do Ministério dos Negócios Estrangeiros e do Ministério da Economia, para criar e multiplicar oportunidades para as empresas portuguesas e para a economia nacional.</a:t>
            </a:r>
          </a:p>
          <a:p>
            <a:r>
              <a:rPr lang="pt-PT" sz="1700" dirty="0" smtClean="0"/>
              <a:t>O objectivo permanente do modelo de Diplomacia Económica tem presente a necessidade de criar e explorar oportunidades para as empresas e para a economia nacional, através da sua internacionalização, do incremento das exportações, da atracção de mais e melhor turismo e da contribuição para  a captação de investimento directo estrangeiro de qualidade. </a:t>
            </a:r>
          </a:p>
          <a:p>
            <a:r>
              <a:rPr lang="pt-PT" sz="1700" dirty="0" smtClean="0"/>
              <a:t>No modelo de Diplomacia Económica são atribuídas ao Embaixador, entre outras, as funções de coordenação do apoio às empresas portuguesas, de promoção dos bens e os serviços portugueses, de apoio à captação de investimento estrangeiro e de promoção de Portugal enquanto destino turístico. Compete-lhe ainda a avaliação do risco político dos negócios e a identificação de novas áreas e oportunidades de negócio. </a:t>
            </a:r>
          </a:p>
          <a:p>
            <a:r>
              <a:rPr lang="pt-PT" sz="1700" dirty="0" smtClean="0"/>
              <a:t>Aposta-se na necessidade de uma nova geração de embaixadores com formação em economia e relações internacionais, para contribuir mais assertivamente para a prossecução dos objectivos de politica económica externa.</a:t>
            </a:r>
          </a:p>
        </p:txBody>
      </p:sp>
      <p:sp>
        <p:nvSpPr>
          <p:cNvPr id="4" name="Marcador de Posição do Número do Diapositivo 3"/>
          <p:cNvSpPr>
            <a:spLocks noGrp="1"/>
          </p:cNvSpPr>
          <p:nvPr>
            <p:ph type="sldNum" sz="quarter" idx="12"/>
          </p:nvPr>
        </p:nvSpPr>
        <p:spPr/>
        <p:txBody>
          <a:bodyPr/>
          <a:lstStyle/>
          <a:p>
            <a:pPr>
              <a:defRPr/>
            </a:pPr>
            <a:fld id="{CA8995A7-EC36-4576-AE68-910301937A72}" type="slidenum">
              <a:rPr lang="pt-PT" smtClean="0"/>
              <a:pPr>
                <a:defRPr/>
              </a:pPr>
              <a:t>3</a:t>
            </a:fld>
            <a:endParaRPr lang="pt-PT"/>
          </a:p>
        </p:txBody>
      </p:sp>
      <p:pic>
        <p:nvPicPr>
          <p:cNvPr id="39940" name="Picture 4" descr="MEI - Ministério da Economia e da Inovação"/>
          <p:cNvPicPr>
            <a:picLocks noChangeAspect="1" noChangeArrowheads="1"/>
          </p:cNvPicPr>
          <p:nvPr/>
        </p:nvPicPr>
        <p:blipFill>
          <a:blip r:embed="rId3" cstate="print"/>
          <a:srcRect/>
          <a:stretch>
            <a:fillRect/>
          </a:stretch>
        </p:blipFill>
        <p:spPr bwMode="auto">
          <a:xfrm>
            <a:off x="1214414" y="0"/>
            <a:ext cx="7929586" cy="837690"/>
          </a:xfrm>
          <a:prstGeom prst="rect">
            <a:avLst/>
          </a:prstGeom>
          <a:noFill/>
        </p:spPr>
      </p:pic>
      <p:pic>
        <p:nvPicPr>
          <p:cNvPr id="39942" name="Picture 6" descr="Ministério dos Negócios Estrangeiros">
            <a:hlinkClick r:id="rId4"/>
          </p:cNvPr>
          <p:cNvPicPr>
            <a:picLocks noChangeAspect="1" noChangeArrowheads="1"/>
          </p:cNvPicPr>
          <p:nvPr/>
        </p:nvPicPr>
        <p:blipFill>
          <a:blip r:embed="rId5" cstate="print"/>
          <a:srcRect/>
          <a:stretch>
            <a:fillRect/>
          </a:stretch>
        </p:blipFill>
        <p:spPr bwMode="auto">
          <a:xfrm>
            <a:off x="3452441" y="714356"/>
            <a:ext cx="5691559" cy="92869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285852" y="214290"/>
            <a:ext cx="5429288" cy="6429420"/>
          </a:xfrm>
        </p:spPr>
        <p:txBody>
          <a:bodyPr/>
          <a:lstStyle/>
          <a:p>
            <a:r>
              <a:rPr lang="pt-PT" sz="1600" dirty="0" smtClean="0"/>
              <a:t>A Resolução do Conselho de Ministros nº152/2006 visa a racionalização estrutural e modernização administrativa. No Ministério da Economia e da Inovação (MEI) extinguiu-se o </a:t>
            </a:r>
            <a:r>
              <a:rPr lang="pt-PT" sz="1600" i="1" dirty="0" smtClean="0"/>
              <a:t>ICEP Portugal </a:t>
            </a:r>
            <a:r>
              <a:rPr lang="pt-PT" sz="1600" dirty="0" smtClean="0"/>
              <a:t>e integraram-se as suas atribuições na </a:t>
            </a:r>
            <a:r>
              <a:rPr lang="pt-PT" sz="1600" i="1" dirty="0" smtClean="0"/>
              <a:t>Agencia Portuguesa para o Investimento (API)</a:t>
            </a:r>
            <a:r>
              <a:rPr lang="pt-PT" sz="1600" dirty="0" smtClean="0"/>
              <a:t>, reestruturada e redenominada </a:t>
            </a:r>
            <a:r>
              <a:rPr lang="pt-PT" sz="1600" b="1" dirty="0" smtClean="0"/>
              <a:t>Associação para o Investimento e Comercio Externo de Portugal (AICEP)</a:t>
            </a:r>
            <a:r>
              <a:rPr lang="pt-PT" sz="1600" dirty="0" smtClean="0"/>
              <a:t>. </a:t>
            </a:r>
          </a:p>
          <a:p>
            <a:r>
              <a:rPr lang="pt-PT" sz="1600" dirty="0" smtClean="0"/>
              <a:t>No Ministério dos Negócios Estrangeiros, foi criada a Direcção Geral dos Assuntos Técnicos e Económicos (DGATE), responsável pela condução da diplomacia económica em articulação com os demais agentes competentes.</a:t>
            </a:r>
          </a:p>
          <a:p>
            <a:r>
              <a:rPr lang="pt-PT" sz="1600" dirty="0" smtClean="0"/>
              <a:t>A Resolução do Conselho de Ministros n. 152/2006 pretende redefinir regras de coordenação interministerial em matéria de acção económica externa. Para isso foi criada uma </a:t>
            </a:r>
            <a:r>
              <a:rPr lang="pt-PT" sz="1600" i="1" dirty="0" smtClean="0"/>
              <a:t>Comissão de Acompanhamento </a:t>
            </a:r>
            <a:r>
              <a:rPr lang="pt-PT" sz="1600" dirty="0" smtClean="0"/>
              <a:t>de carácter consultivo – que reúne os Ministros da tutela, o director geral da DGATE, o presidente da AICEP e o presidente do Instituto de Turismo de Portugal (IT) – para analisar o desempenho do sistema de coordenação ministerial do ano anterior, e definir os objectivos do ano subsequente. </a:t>
            </a:r>
          </a:p>
          <a:p>
            <a:r>
              <a:rPr lang="pt-PT" sz="1600" dirty="0" smtClean="0"/>
              <a:t>Do ponto de vista orgânico e funcional, os delegados da AICEP e do IT estão integrados nas Embaixadas e acreditados como conselheiros económicos, adidos comerciais ou vice-cônsules (dependentes do Embaixador).</a:t>
            </a:r>
          </a:p>
          <a:p>
            <a:endParaRPr lang="pt-PT" sz="1600" dirty="0"/>
          </a:p>
        </p:txBody>
      </p:sp>
      <p:sp>
        <p:nvSpPr>
          <p:cNvPr id="6" name="Título 1"/>
          <p:cNvSpPr txBox="1">
            <a:spLocks/>
          </p:cNvSpPr>
          <p:nvPr/>
        </p:nvSpPr>
        <p:spPr bwMode="auto">
          <a:xfrm>
            <a:off x="6715140" y="142852"/>
            <a:ext cx="2143140" cy="1428760"/>
          </a:xfrm>
          <a:prstGeom prst="rect">
            <a:avLst/>
          </a:prstGeom>
          <a:noFill/>
          <a:ln w="9525">
            <a:noFill/>
            <a:miter lim="800000"/>
            <a:headEnd/>
            <a:tailEnd/>
          </a:ln>
          <a:effectLst/>
        </p:spPr>
        <p:txBody>
          <a:bodyPr lIns="92075" tIns="46038" rIns="92075" bIns="46038" anchor="ctr"/>
          <a:lstStyle/>
          <a:p>
            <a:pPr algn="ctr">
              <a:spcBef>
                <a:spcPct val="0"/>
              </a:spcBef>
              <a:defRPr/>
            </a:pPr>
            <a:r>
              <a:rPr lang="pt-PT" sz="2800" b="1" kern="0" dirty="0" smtClean="0">
                <a:solidFill>
                  <a:schemeClr val="tx2"/>
                </a:solidFill>
                <a:effectLst/>
                <a:latin typeface="+mj-lt"/>
                <a:ea typeface="+mj-ea"/>
                <a:cs typeface="+mj-cs"/>
              </a:rPr>
              <a:t>Diplomacia Económica Portuguesa</a:t>
            </a:r>
            <a:endParaRPr lang="pt-PT" sz="2800" b="1" kern="0" dirty="0">
              <a:solidFill>
                <a:schemeClr val="tx2"/>
              </a:solidFill>
              <a:effectLst/>
              <a:latin typeface="+mj-lt"/>
              <a:ea typeface="+mj-ea"/>
              <a:cs typeface="+mj-cs"/>
            </a:endParaRPr>
          </a:p>
        </p:txBody>
      </p:sp>
      <p:pic>
        <p:nvPicPr>
          <p:cNvPr id="4" name="Picture 2" descr="http://www.embaixadadeportugal.jp/wp-content/themes/default2/images/promo/aicep.gif"/>
          <p:cNvPicPr>
            <a:picLocks noChangeAspect="1" noChangeArrowheads="1"/>
          </p:cNvPicPr>
          <p:nvPr/>
        </p:nvPicPr>
        <p:blipFill>
          <a:blip r:embed="rId3" cstate="print"/>
          <a:srcRect/>
          <a:stretch>
            <a:fillRect/>
          </a:stretch>
        </p:blipFill>
        <p:spPr bwMode="auto">
          <a:xfrm>
            <a:off x="6715140" y="1571612"/>
            <a:ext cx="2286016" cy="2286016"/>
          </a:xfrm>
          <a:prstGeom prst="rect">
            <a:avLst/>
          </a:prstGeom>
          <a:noFill/>
        </p:spPr>
      </p:pic>
      <p:sp>
        <p:nvSpPr>
          <p:cNvPr id="5" name="CaixaDeTexto 4"/>
          <p:cNvSpPr txBox="1"/>
          <p:nvPr/>
        </p:nvSpPr>
        <p:spPr>
          <a:xfrm>
            <a:off x="6715140" y="4000504"/>
            <a:ext cx="2286016" cy="2677656"/>
          </a:xfrm>
          <a:prstGeom prst="rect">
            <a:avLst/>
          </a:prstGeom>
          <a:noFill/>
          <a:ln>
            <a:solidFill>
              <a:schemeClr val="tx1"/>
            </a:solidFill>
          </a:ln>
        </p:spPr>
        <p:txBody>
          <a:bodyPr wrap="square" rtlCol="0">
            <a:spAutoFit/>
          </a:bodyPr>
          <a:lstStyle/>
          <a:p>
            <a:r>
              <a:rPr lang="pt-PT" sz="1400" b="1" dirty="0" smtClean="0">
                <a:effectLst/>
              </a:rPr>
              <a:t>DGATE – MNE </a:t>
            </a:r>
          </a:p>
          <a:p>
            <a:r>
              <a:rPr lang="pt-PT" sz="1400" b="1" dirty="0" smtClean="0">
                <a:effectLst/>
              </a:rPr>
              <a:t>Directora-Geral</a:t>
            </a:r>
            <a:r>
              <a:rPr lang="pt-PT" sz="1400" dirty="0" smtClean="0">
                <a:effectLst/>
              </a:rPr>
              <a:t/>
            </a:r>
            <a:br>
              <a:rPr lang="pt-PT" sz="1400" dirty="0" smtClean="0">
                <a:effectLst/>
              </a:rPr>
            </a:br>
            <a:r>
              <a:rPr lang="pt-PT" sz="1400" dirty="0" err="1" smtClean="0">
                <a:effectLst/>
              </a:rPr>
              <a:t>Embxa</a:t>
            </a:r>
            <a:r>
              <a:rPr lang="pt-PT" sz="1400" dirty="0" smtClean="0">
                <a:effectLst/>
              </a:rPr>
              <a:t>. Maria Margarida Figueiredo</a:t>
            </a:r>
          </a:p>
          <a:p>
            <a:r>
              <a:rPr lang="pt-PT" sz="1400" b="1" dirty="0" smtClean="0">
                <a:effectLst/>
              </a:rPr>
              <a:t>Missão</a:t>
            </a:r>
            <a:r>
              <a:rPr lang="pt-PT" sz="1400" dirty="0" smtClean="0">
                <a:effectLst/>
              </a:rPr>
              <a:t>: Dar efectividade e continuidade à acção do MNE no plano internacional bilateral e multilateral no que respeita a todos os assuntos de carácter económico, científico e técnico.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8" descr="mundo_xadrez"/>
          <p:cNvPicPr>
            <a:picLocks noChangeAspect="1" noChangeArrowheads="1"/>
          </p:cNvPicPr>
          <p:nvPr/>
        </p:nvPicPr>
        <p:blipFill>
          <a:blip r:embed="rId3" cstate="print"/>
          <a:srcRect/>
          <a:stretch>
            <a:fillRect/>
          </a:stretch>
        </p:blipFill>
        <p:spPr bwMode="auto">
          <a:xfrm>
            <a:off x="1193623" y="857232"/>
            <a:ext cx="7950377" cy="5572164"/>
          </a:xfrm>
          <a:prstGeom prst="rect">
            <a:avLst/>
          </a:prstGeom>
          <a:noFill/>
          <a:ln w="9525">
            <a:noFill/>
            <a:miter lim="800000"/>
            <a:headEnd/>
            <a:tailEnd/>
          </a:ln>
        </p:spPr>
      </p:pic>
      <p:sp>
        <p:nvSpPr>
          <p:cNvPr id="7173" name="Text Box 1029"/>
          <p:cNvSpPr txBox="1">
            <a:spLocks noChangeArrowheads="1"/>
          </p:cNvSpPr>
          <p:nvPr/>
        </p:nvSpPr>
        <p:spPr bwMode="auto">
          <a:xfrm>
            <a:off x="1285852" y="1000108"/>
            <a:ext cx="4286280" cy="3333220"/>
          </a:xfrm>
          <a:prstGeom prst="rect">
            <a:avLst/>
          </a:prstGeom>
          <a:noFill/>
          <a:ln w="12700" cap="sq">
            <a:noFill/>
            <a:miter lim="800000"/>
            <a:headEnd type="none" w="sm" len="sm"/>
            <a:tailEnd type="none" w="sm" len="sm"/>
          </a:ln>
          <a:effectLst/>
        </p:spPr>
        <p:txBody>
          <a:bodyPr wrap="square">
            <a:spAutoFit/>
          </a:bodyPr>
          <a:lstStyle/>
          <a:p>
            <a:pPr>
              <a:lnSpc>
                <a:spcPct val="80000"/>
              </a:lnSpc>
            </a:pPr>
            <a:r>
              <a:rPr lang="pt-PT" sz="1800" dirty="0" smtClean="0">
                <a:effectLst/>
              </a:rPr>
              <a:t>Do ponto de vista governamental: «A internacionalização da economia portuguesa é a expressão positiva desejável e incontornável da sua abertura aos mercados e investidores externos e simultaneamente um instrumento da sua cada vez mais forte integração no mercado único europeu e na economia global.» </a:t>
            </a:r>
          </a:p>
          <a:p>
            <a:pPr>
              <a:lnSpc>
                <a:spcPct val="80000"/>
              </a:lnSpc>
            </a:pPr>
            <a:r>
              <a:rPr lang="pt-PT" sz="1800" dirty="0" smtClean="0">
                <a:effectLst/>
              </a:rPr>
              <a:t>«(…) com a concretização de significativos investimentos portugueses no exterior, designadamente em Espanha e no Brasil, mas igualmente noutros países da União Europeia, no Magrebe, em Angola, Moçambique e Cabo Verde. (…)»</a:t>
            </a:r>
          </a:p>
        </p:txBody>
      </p:sp>
      <p:sp>
        <p:nvSpPr>
          <p:cNvPr id="4" name="Rectângulo 3"/>
          <p:cNvSpPr/>
          <p:nvPr/>
        </p:nvSpPr>
        <p:spPr>
          <a:xfrm>
            <a:off x="1285852" y="214290"/>
            <a:ext cx="7715304" cy="523220"/>
          </a:xfrm>
          <a:prstGeom prst="rect">
            <a:avLst/>
          </a:prstGeom>
        </p:spPr>
        <p:txBody>
          <a:bodyPr wrap="square">
            <a:spAutoFit/>
          </a:bodyPr>
          <a:lstStyle/>
          <a:p>
            <a:r>
              <a:rPr lang="pt-PT" sz="2800" b="1" dirty="0" smtClean="0"/>
              <a:t>Geopolítica e Diplomacia Económica Portuguesas</a:t>
            </a:r>
            <a:endParaRPr lang="pt-PT" sz="2800" dirty="0"/>
          </a:p>
        </p:txBody>
      </p:sp>
      <p:sp>
        <p:nvSpPr>
          <p:cNvPr id="6" name="Text Box 5"/>
          <p:cNvSpPr txBox="1">
            <a:spLocks noChangeArrowheads="1"/>
          </p:cNvSpPr>
          <p:nvPr/>
        </p:nvSpPr>
        <p:spPr bwMode="auto">
          <a:xfrm>
            <a:off x="2571736" y="6550223"/>
            <a:ext cx="5214974" cy="307777"/>
          </a:xfrm>
          <a:prstGeom prst="rect">
            <a:avLst/>
          </a:prstGeom>
          <a:noFill/>
          <a:ln w="9525">
            <a:noFill/>
            <a:miter lim="800000"/>
            <a:headEnd/>
            <a:tailEnd/>
          </a:ln>
          <a:effectLst/>
        </p:spPr>
        <p:txBody>
          <a:bodyPr wrap="square">
            <a:spAutoFit/>
          </a:bodyPr>
          <a:lstStyle/>
          <a:p>
            <a:pPr>
              <a:spcBef>
                <a:spcPct val="50000"/>
              </a:spcBef>
            </a:pPr>
            <a:r>
              <a:rPr lang="pt-PT" sz="1400" dirty="0">
                <a:effectLst/>
              </a:rPr>
              <a:t>Fonte: URL:&lt;</a:t>
            </a:r>
            <a:r>
              <a:rPr lang="pt-PT" sz="1400" u="sng" dirty="0">
                <a:effectLst/>
              </a:rPr>
              <a:t>http://www.mne.gov.pt/mne/pt/ministerio/pexterna</a:t>
            </a:r>
            <a:r>
              <a:rPr lang="pt-PT" sz="1400" dirty="0">
                <a:effectLst/>
              </a:rPr>
              <a:t>/&gt;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amond(in)">
                                      <p:cBhvr>
                                        <p:cTn id="7"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p:cNvSpPr>
            <a:spLocks noGrp="1"/>
          </p:cNvSpPr>
          <p:nvPr>
            <p:ph type="sldNum" sz="quarter" idx="12"/>
          </p:nvPr>
        </p:nvSpPr>
        <p:spPr/>
        <p:txBody>
          <a:bodyPr/>
          <a:lstStyle/>
          <a:p>
            <a:pPr>
              <a:defRPr/>
            </a:pPr>
            <a:fld id="{A28262DF-F253-4BD0-960F-E2AB2F1B6420}" type="slidenum">
              <a:rPr lang="pt-PT" smtClean="0"/>
              <a:pPr>
                <a:defRPr/>
              </a:pPr>
              <a:t>6</a:t>
            </a:fld>
            <a:endParaRPr lang="pt-PT"/>
          </a:p>
        </p:txBody>
      </p:sp>
      <p:pic>
        <p:nvPicPr>
          <p:cNvPr id="3" name="Picture 1" descr="europa"/>
          <p:cNvPicPr>
            <a:picLocks noChangeAspect="1" noChangeArrowheads="1"/>
          </p:cNvPicPr>
          <p:nvPr/>
        </p:nvPicPr>
        <p:blipFill>
          <a:blip r:embed="rId3" cstate="print"/>
          <a:srcRect/>
          <a:stretch>
            <a:fillRect/>
          </a:stretch>
        </p:blipFill>
        <p:spPr bwMode="auto">
          <a:xfrm>
            <a:off x="1500166" y="1142984"/>
            <a:ext cx="7397545" cy="4878857"/>
          </a:xfrm>
          <a:prstGeom prst="rect">
            <a:avLst/>
          </a:prstGeom>
          <a:noFill/>
        </p:spPr>
      </p:pic>
      <p:sp>
        <p:nvSpPr>
          <p:cNvPr id="4" name="Rectângulo 3"/>
          <p:cNvSpPr/>
          <p:nvPr/>
        </p:nvSpPr>
        <p:spPr>
          <a:xfrm>
            <a:off x="2071670" y="214290"/>
            <a:ext cx="6072230" cy="707886"/>
          </a:xfrm>
          <a:prstGeom prst="rect">
            <a:avLst/>
          </a:prstGeom>
        </p:spPr>
        <p:txBody>
          <a:bodyPr wrap="square">
            <a:spAutoFit/>
          </a:bodyPr>
          <a:lstStyle/>
          <a:p>
            <a:r>
              <a:rPr lang="pt-PT" sz="2000" dirty="0" smtClean="0">
                <a:latin typeface="Verdana" pitchFamily="34" charset="0"/>
              </a:rPr>
              <a:t>Geopolítica. Portugal só é um país periférico na Europa. No Atlântico é central. </a:t>
            </a:r>
            <a:endParaRPr lang="pt-PT" sz="2000" dirty="0"/>
          </a:p>
        </p:txBody>
      </p:sp>
      <p:sp>
        <p:nvSpPr>
          <p:cNvPr id="5" name="CaixaDeTexto 4"/>
          <p:cNvSpPr txBox="1"/>
          <p:nvPr/>
        </p:nvSpPr>
        <p:spPr>
          <a:xfrm>
            <a:off x="1857356" y="6072206"/>
            <a:ext cx="6286544" cy="784830"/>
          </a:xfrm>
          <a:prstGeom prst="rect">
            <a:avLst/>
          </a:prstGeom>
          <a:noFill/>
        </p:spPr>
        <p:txBody>
          <a:bodyPr wrap="square" rtlCol="0">
            <a:spAutoFit/>
          </a:bodyPr>
          <a:lstStyle/>
          <a:p>
            <a:r>
              <a:rPr lang="pt-PT" sz="1800" dirty="0" smtClean="0">
                <a:effectLst/>
              </a:rPr>
              <a:t>A: triângulo estratégico nacional (continente, Madeira e Açores).</a:t>
            </a:r>
          </a:p>
          <a:p>
            <a:r>
              <a:rPr lang="pt-PT" sz="1800" dirty="0" smtClean="0">
                <a:effectLst/>
              </a:rPr>
              <a:t>B: triângulo estratégico atlântico (Europa, África e América).</a:t>
            </a:r>
            <a:endParaRPr lang="pt-PT" sz="1800"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6"/>
          <p:cNvSpPr>
            <a:spLocks noGrp="1" noChangeArrowheads="1"/>
          </p:cNvSpPr>
          <p:nvPr>
            <p:ph type="title"/>
          </p:nvPr>
        </p:nvSpPr>
        <p:spPr>
          <a:xfrm>
            <a:off x="4000496" y="214290"/>
            <a:ext cx="4786314" cy="1000132"/>
          </a:xfrm>
        </p:spPr>
        <p:txBody>
          <a:bodyPr/>
          <a:lstStyle/>
          <a:p>
            <a:r>
              <a:rPr lang="pt-PT" sz="2000" b="1" dirty="0" smtClean="0"/>
              <a:t>Mas como pode Portugal projectar-se internacionalmente, se a sua crise não é conjuntural, mas estrutural?</a:t>
            </a:r>
            <a:endParaRPr lang="pt-PT" sz="2000" b="1" dirty="0"/>
          </a:p>
        </p:txBody>
      </p:sp>
      <p:pic>
        <p:nvPicPr>
          <p:cNvPr id="62469" name="Picture 5" descr="portugal"/>
          <p:cNvPicPr>
            <a:picLocks noGrp="1" noChangeAspect="1" noChangeArrowheads="1"/>
          </p:cNvPicPr>
          <p:nvPr>
            <p:ph idx="1"/>
          </p:nvPr>
        </p:nvPicPr>
        <p:blipFill>
          <a:blip r:embed="rId3" cstate="print"/>
          <a:srcRect/>
          <a:stretch>
            <a:fillRect/>
          </a:stretch>
        </p:blipFill>
        <p:spPr>
          <a:xfrm>
            <a:off x="4221044" y="1357299"/>
            <a:ext cx="4543395" cy="4643470"/>
          </a:xfrm>
          <a:noFill/>
          <a:ln/>
        </p:spPr>
      </p:pic>
      <p:sp>
        <p:nvSpPr>
          <p:cNvPr id="62472" name="Text Box 8"/>
          <p:cNvSpPr txBox="1">
            <a:spLocks noChangeArrowheads="1"/>
          </p:cNvSpPr>
          <p:nvPr/>
        </p:nvSpPr>
        <p:spPr bwMode="auto">
          <a:xfrm>
            <a:off x="4572000" y="6215082"/>
            <a:ext cx="3929058" cy="400110"/>
          </a:xfrm>
          <a:prstGeom prst="rect">
            <a:avLst/>
          </a:prstGeom>
          <a:noFill/>
          <a:ln w="9525">
            <a:noFill/>
            <a:miter lim="800000"/>
            <a:headEnd/>
            <a:tailEnd/>
          </a:ln>
          <a:effectLst/>
        </p:spPr>
        <p:txBody>
          <a:bodyPr wrap="square">
            <a:spAutoFit/>
          </a:bodyPr>
          <a:lstStyle/>
          <a:p>
            <a:pPr>
              <a:spcBef>
                <a:spcPct val="50000"/>
              </a:spcBef>
            </a:pPr>
            <a:r>
              <a:rPr lang="pt-PT" sz="1000" dirty="0">
                <a:effectLst/>
                <a:hlinkClick r:id="rId4"/>
              </a:rPr>
              <a:t>http://1.bp.blogspot.com/_m0YBPQ17Vvw/SahD1QT5diI/</a:t>
            </a:r>
            <a:r>
              <a:rPr lang="pt-PT" sz="1000" dirty="0" err="1">
                <a:effectLst/>
                <a:hlinkClick r:id="rId4"/>
              </a:rPr>
              <a:t>AAAAAAAAAVk</a:t>
            </a:r>
            <a:r>
              <a:rPr lang="pt-PT" sz="1000" dirty="0">
                <a:effectLst/>
                <a:hlinkClick r:id="rId4"/>
              </a:rPr>
              <a:t>/W76MKKpW5ZI/s320/</a:t>
            </a:r>
            <a:r>
              <a:rPr lang="pt-PT" sz="1000" dirty="0" err="1">
                <a:effectLst/>
                <a:hlinkClick r:id="rId4"/>
              </a:rPr>
              <a:t>portugal.jpg</a:t>
            </a:r>
            <a:r>
              <a:rPr lang="pt-PT" sz="1000" dirty="0">
                <a:effectLst/>
              </a:rPr>
              <a:t> </a:t>
            </a:r>
          </a:p>
        </p:txBody>
      </p:sp>
      <p:sp>
        <p:nvSpPr>
          <p:cNvPr id="5" name="CaixaDeTexto 4"/>
          <p:cNvSpPr txBox="1"/>
          <p:nvPr/>
        </p:nvSpPr>
        <p:spPr>
          <a:xfrm>
            <a:off x="1285852" y="214290"/>
            <a:ext cx="2714644" cy="6247864"/>
          </a:xfrm>
          <a:prstGeom prst="rect">
            <a:avLst/>
          </a:prstGeom>
          <a:noFill/>
        </p:spPr>
        <p:txBody>
          <a:bodyPr wrap="square" rtlCol="0">
            <a:spAutoFit/>
          </a:bodyPr>
          <a:lstStyle/>
          <a:p>
            <a:pPr>
              <a:lnSpc>
                <a:spcPct val="80000"/>
              </a:lnSpc>
            </a:pPr>
            <a:r>
              <a:rPr lang="pt-PT" sz="1600" b="1" dirty="0" smtClean="0">
                <a:effectLst/>
              </a:rPr>
              <a:t>Política Externa Portuguesa:</a:t>
            </a:r>
          </a:p>
          <a:p>
            <a:pPr>
              <a:lnSpc>
                <a:spcPct val="80000"/>
              </a:lnSpc>
            </a:pPr>
            <a:r>
              <a:rPr lang="pt-PT" sz="1600" dirty="0" smtClean="0">
                <a:effectLst/>
              </a:rPr>
              <a:t>«O objectivo é manter e atrair para o território português investimento estrangeiro gerador de mais e melhor emprego; indutor de maior competitividade externa e capacidade de oferta de bens transaccionáveis; fomentador dos equilíbrios macroeconómicos, designadamente da sua balança externa.»</a:t>
            </a:r>
          </a:p>
          <a:p>
            <a:pPr>
              <a:lnSpc>
                <a:spcPct val="80000"/>
              </a:lnSpc>
            </a:pPr>
            <a:r>
              <a:rPr lang="pt-PT" sz="1600" dirty="0" smtClean="0">
                <a:effectLst/>
              </a:rPr>
              <a:t>«A estabilidade política e fiscal; a agilidade das instituições públicas na sua relação com os investidores; a qualidade dos recursos humanos nacionais e a eficácia do mercado de trabalho; a promoção da imagem externa do País são condições indispensáveis para voltar a colocar Portugal como um destino privilegiado do investimento estrangeiro, superando o declínio acentuado verificado nos últimos anos.»</a:t>
            </a:r>
          </a:p>
        </p:txBody>
      </p:sp>
      <p:sp>
        <p:nvSpPr>
          <p:cNvPr id="6" name="Text Box 5"/>
          <p:cNvSpPr txBox="1">
            <a:spLocks noChangeArrowheads="1"/>
          </p:cNvSpPr>
          <p:nvPr/>
        </p:nvSpPr>
        <p:spPr bwMode="auto">
          <a:xfrm>
            <a:off x="1357290" y="6215082"/>
            <a:ext cx="2428892" cy="461665"/>
          </a:xfrm>
          <a:prstGeom prst="rect">
            <a:avLst/>
          </a:prstGeom>
          <a:noFill/>
          <a:ln w="9525">
            <a:noFill/>
            <a:miter lim="800000"/>
            <a:headEnd/>
            <a:tailEnd/>
          </a:ln>
          <a:effectLst/>
        </p:spPr>
        <p:txBody>
          <a:bodyPr wrap="square">
            <a:spAutoFit/>
          </a:bodyPr>
          <a:lstStyle/>
          <a:p>
            <a:pPr>
              <a:spcBef>
                <a:spcPct val="50000"/>
              </a:spcBef>
            </a:pPr>
            <a:r>
              <a:rPr lang="pt-PT" sz="1200" dirty="0">
                <a:effectLst/>
              </a:rPr>
              <a:t>Fonte</a:t>
            </a:r>
            <a:r>
              <a:rPr lang="pt-PT" sz="1200" dirty="0" smtClean="0">
                <a:effectLst/>
              </a:rPr>
              <a:t>: &lt;</a:t>
            </a:r>
            <a:r>
              <a:rPr lang="pt-PT" sz="1200" u="sng" dirty="0">
                <a:effectLst/>
              </a:rPr>
              <a:t>http://www.mne.gov.pt</a:t>
            </a:r>
            <a:r>
              <a:rPr lang="pt-PT" sz="1200" u="sng" dirty="0" smtClean="0">
                <a:effectLst/>
              </a:rPr>
              <a:t>/ </a:t>
            </a:r>
            <a:r>
              <a:rPr lang="pt-PT" sz="1200" u="sng" dirty="0" err="1" smtClean="0">
                <a:effectLst/>
              </a:rPr>
              <a:t>mne</a:t>
            </a:r>
            <a:r>
              <a:rPr lang="pt-PT" sz="1200" u="sng" dirty="0" smtClean="0">
                <a:effectLst/>
              </a:rPr>
              <a:t>/</a:t>
            </a:r>
            <a:r>
              <a:rPr lang="pt-PT" sz="1200" u="sng" dirty="0" err="1" smtClean="0">
                <a:effectLst/>
              </a:rPr>
              <a:t>pt</a:t>
            </a:r>
            <a:r>
              <a:rPr lang="pt-PT" sz="1200" u="sng" dirty="0" smtClean="0">
                <a:effectLst/>
              </a:rPr>
              <a:t>/</a:t>
            </a:r>
            <a:r>
              <a:rPr lang="pt-PT" sz="1200" u="sng" dirty="0" err="1" smtClean="0">
                <a:effectLst/>
              </a:rPr>
              <a:t>ministerio</a:t>
            </a:r>
            <a:r>
              <a:rPr lang="pt-PT" sz="1200" u="sng" dirty="0" smtClean="0">
                <a:effectLst/>
              </a:rPr>
              <a:t>/</a:t>
            </a:r>
            <a:r>
              <a:rPr lang="pt-PT" sz="1200" u="sng" dirty="0" err="1" smtClean="0">
                <a:effectLst/>
              </a:rPr>
              <a:t>pexterna</a:t>
            </a:r>
            <a:r>
              <a:rPr lang="pt-PT" sz="1200" dirty="0">
                <a:effectLst/>
              </a:rPr>
              <a:t>/&gt;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pPr>
              <a:defRPr/>
            </a:pPr>
            <a:fld id="{CA8995A7-EC36-4576-AE68-910301937A72}" type="slidenum">
              <a:rPr lang="pt-PT" smtClean="0"/>
              <a:pPr>
                <a:defRPr/>
              </a:pPr>
              <a:t>8</a:t>
            </a:fld>
            <a:endParaRPr lang="pt-PT"/>
          </a:p>
        </p:txBody>
      </p:sp>
      <p:sp>
        <p:nvSpPr>
          <p:cNvPr id="5" name="Rectângulo 4"/>
          <p:cNvSpPr/>
          <p:nvPr/>
        </p:nvSpPr>
        <p:spPr>
          <a:xfrm>
            <a:off x="1428728" y="428604"/>
            <a:ext cx="4572032" cy="5244513"/>
          </a:xfrm>
          <a:prstGeom prst="rect">
            <a:avLst/>
          </a:prstGeom>
        </p:spPr>
        <p:txBody>
          <a:bodyPr wrap="square">
            <a:spAutoFit/>
          </a:bodyPr>
          <a:lstStyle/>
          <a:p>
            <a:pPr>
              <a:lnSpc>
                <a:spcPct val="80000"/>
              </a:lnSpc>
            </a:pPr>
            <a:r>
              <a:rPr lang="pt-PT" sz="1800" b="1" u="sng" dirty="0" smtClean="0">
                <a:effectLst/>
              </a:rPr>
              <a:t>Alguns problemas estruturais portugueses:</a:t>
            </a:r>
          </a:p>
          <a:p>
            <a:pPr>
              <a:lnSpc>
                <a:spcPct val="80000"/>
              </a:lnSpc>
              <a:buFont typeface="Arial" pitchFamily="34" charset="0"/>
              <a:buChar char="•"/>
            </a:pPr>
            <a:r>
              <a:rPr lang="pt-PT" sz="1800" dirty="0" smtClean="0">
                <a:effectLst/>
              </a:rPr>
              <a:t> Elevado deficit externo;</a:t>
            </a:r>
          </a:p>
          <a:p>
            <a:pPr>
              <a:lnSpc>
                <a:spcPct val="80000"/>
              </a:lnSpc>
              <a:buFont typeface="Arial" pitchFamily="34" charset="0"/>
              <a:buChar char="•"/>
            </a:pPr>
            <a:r>
              <a:rPr lang="pt-PT" sz="1800" dirty="0" smtClean="0">
                <a:effectLst/>
              </a:rPr>
              <a:t> Elevado deficit das contas públicas;</a:t>
            </a:r>
          </a:p>
          <a:p>
            <a:pPr>
              <a:lnSpc>
                <a:spcPct val="80000"/>
              </a:lnSpc>
              <a:buFont typeface="Arial" pitchFamily="34" charset="0"/>
              <a:buChar char="•"/>
            </a:pPr>
            <a:r>
              <a:rPr lang="pt-PT" sz="1800" dirty="0" smtClean="0">
                <a:effectLst/>
              </a:rPr>
              <a:t> Elevada desigualdade económica e social;</a:t>
            </a:r>
          </a:p>
          <a:p>
            <a:pPr>
              <a:lnSpc>
                <a:spcPct val="80000"/>
              </a:lnSpc>
              <a:buFont typeface="Arial" pitchFamily="34" charset="0"/>
              <a:buChar char="•"/>
            </a:pPr>
            <a:r>
              <a:rPr lang="pt-PT" sz="1800" dirty="0" smtClean="0">
                <a:effectLst/>
              </a:rPr>
              <a:t> Falta de produtividade e de competitividade do capital humano.</a:t>
            </a:r>
          </a:p>
          <a:p>
            <a:pPr>
              <a:lnSpc>
                <a:spcPct val="80000"/>
              </a:lnSpc>
            </a:pPr>
            <a:endParaRPr lang="pt-PT" sz="1800" dirty="0" smtClean="0">
              <a:effectLst/>
            </a:endParaRPr>
          </a:p>
          <a:p>
            <a:pPr>
              <a:lnSpc>
                <a:spcPct val="80000"/>
              </a:lnSpc>
            </a:pPr>
            <a:r>
              <a:rPr lang="pt-PT" sz="1800" dirty="0" smtClean="0">
                <a:effectLst/>
              </a:rPr>
              <a:t>No ranking de competitividade do Fórum Económico Mundial, Portugal perdeu três lugares e está agora em 43.º lugar num total de 134 países. Com base nos seus estudos, Portugal possui:</a:t>
            </a:r>
          </a:p>
          <a:p>
            <a:pPr>
              <a:lnSpc>
                <a:spcPct val="80000"/>
              </a:lnSpc>
              <a:buFont typeface="Arial" pitchFamily="34" charset="0"/>
              <a:buChar char="•"/>
            </a:pPr>
            <a:r>
              <a:rPr lang="pt-PT" sz="1800" dirty="0" smtClean="0">
                <a:effectLst/>
              </a:rPr>
              <a:t> Um mercado laboral pouco flexível; </a:t>
            </a:r>
          </a:p>
          <a:p>
            <a:pPr>
              <a:lnSpc>
                <a:spcPct val="80000"/>
              </a:lnSpc>
              <a:buFont typeface="Arial" pitchFamily="34" charset="0"/>
              <a:buChar char="•"/>
            </a:pPr>
            <a:r>
              <a:rPr lang="pt-PT" sz="1800" dirty="0" smtClean="0">
                <a:effectLst/>
              </a:rPr>
              <a:t> Uma administração pública burocrática e ineficiente;</a:t>
            </a:r>
          </a:p>
          <a:p>
            <a:pPr>
              <a:lnSpc>
                <a:spcPct val="80000"/>
              </a:lnSpc>
              <a:buFont typeface="Arial" pitchFamily="34" charset="0"/>
              <a:buChar char="•"/>
            </a:pPr>
            <a:r>
              <a:rPr lang="pt-PT" sz="1800" dirty="0" smtClean="0">
                <a:effectLst/>
              </a:rPr>
              <a:t> Um regime fiscal demasiado complexo;</a:t>
            </a:r>
          </a:p>
          <a:p>
            <a:pPr>
              <a:lnSpc>
                <a:spcPct val="80000"/>
              </a:lnSpc>
              <a:buFont typeface="Arial" pitchFamily="34" charset="0"/>
              <a:buChar char="•"/>
            </a:pPr>
            <a:r>
              <a:rPr lang="pt-PT" sz="1800" dirty="0" smtClean="0">
                <a:effectLst/>
              </a:rPr>
              <a:t> Maus indicadores macroeconómicos. </a:t>
            </a:r>
          </a:p>
        </p:txBody>
      </p:sp>
      <p:sp>
        <p:nvSpPr>
          <p:cNvPr id="9" name="CaixaDeTexto 8"/>
          <p:cNvSpPr txBox="1"/>
          <p:nvPr/>
        </p:nvSpPr>
        <p:spPr>
          <a:xfrm>
            <a:off x="1714480" y="6000768"/>
            <a:ext cx="3786214" cy="523220"/>
          </a:xfrm>
          <a:prstGeom prst="rect">
            <a:avLst/>
          </a:prstGeom>
          <a:noFill/>
        </p:spPr>
        <p:txBody>
          <a:bodyPr wrap="square" rtlCol="0">
            <a:spAutoFit/>
          </a:bodyPr>
          <a:lstStyle/>
          <a:p>
            <a:r>
              <a:rPr lang="pt-PT" sz="2800" dirty="0" smtClean="0"/>
              <a:t>Assim não atraímos IDE</a:t>
            </a:r>
            <a:endParaRPr lang="pt-PT" sz="2800" dirty="0"/>
          </a:p>
        </p:txBody>
      </p:sp>
      <p:sp>
        <p:nvSpPr>
          <p:cNvPr id="11" name="Rectangle 3"/>
          <p:cNvSpPr txBox="1">
            <a:spLocks noChangeArrowheads="1"/>
          </p:cNvSpPr>
          <p:nvPr/>
        </p:nvSpPr>
        <p:spPr bwMode="auto">
          <a:xfrm>
            <a:off x="6072198" y="214290"/>
            <a:ext cx="2714644" cy="6500858"/>
          </a:xfrm>
          <a:prstGeom prst="rect">
            <a:avLst/>
          </a:prstGeom>
          <a:noFill/>
          <a:ln w="12700" cap="sq">
            <a:solidFill>
              <a:schemeClr val="tx1"/>
            </a:solid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tx2"/>
              </a:buClr>
              <a:buSzTx/>
              <a:buFont typeface="Wingdings" pitchFamily="2" charset="2"/>
              <a:buNone/>
              <a:tabLst/>
              <a:defRPr/>
            </a:pPr>
            <a:r>
              <a:rPr kumimoji="0" lang="pt-PT" sz="1800" b="0" i="0" u="sng" strike="noStrike" kern="0" cap="none" spc="0" normalizeH="0" baseline="0" noProof="0" dirty="0" smtClean="0">
                <a:ln>
                  <a:noFill/>
                </a:ln>
                <a:solidFill>
                  <a:schemeClr val="tx1"/>
                </a:solidFill>
                <a:effectLst/>
                <a:uLnTx/>
                <a:uFillTx/>
                <a:latin typeface="+mn-lt"/>
                <a:ea typeface="+mn-ea"/>
                <a:cs typeface="+mn-cs"/>
              </a:rPr>
              <a:t>FMI (01/10/2009):</a:t>
            </a:r>
          </a:p>
          <a:p>
            <a:pPr marL="342900" marR="0" lvl="0" indent="-342900" algn="l" defTabSz="914400" rtl="0" eaLnBrk="0" fontAlgn="base" latinLnBrk="0" hangingPunct="0">
              <a:lnSpc>
                <a:spcPct val="80000"/>
              </a:lnSpc>
              <a:spcBef>
                <a:spcPct val="20000"/>
              </a:spcBef>
              <a:spcAft>
                <a:spcPct val="0"/>
              </a:spcAft>
              <a:buClr>
                <a:schemeClr val="tx2"/>
              </a:buClr>
              <a:buSzTx/>
              <a:buFont typeface="Wingdings" pitchFamily="2" charset="2"/>
              <a:buNone/>
              <a:tabLst/>
              <a:defRPr/>
            </a:pPr>
            <a:r>
              <a:rPr kumimoji="0" lang="pt-PT" sz="1800" b="0" i="0" u="none" strike="noStrike" kern="0" cap="none" spc="0" normalizeH="0" baseline="0" noProof="0" dirty="0" smtClean="0">
                <a:ln>
                  <a:noFill/>
                </a:ln>
                <a:solidFill>
                  <a:schemeClr val="tx1"/>
                </a:solidFill>
                <a:effectLst/>
                <a:uLnTx/>
                <a:uFillTx/>
                <a:latin typeface="+mn-lt"/>
                <a:ea typeface="+mn-ea"/>
                <a:cs typeface="+mn-cs"/>
              </a:rPr>
              <a:t>(previsões inscritas no </a:t>
            </a:r>
            <a:r>
              <a:rPr kumimoji="0" lang="pt-PT" sz="1800" b="0" i="1" u="none" strike="noStrike" kern="0" cap="none" spc="0" normalizeH="0" baseline="0" noProof="0" dirty="0" err="1" smtClean="0">
                <a:ln>
                  <a:noFill/>
                </a:ln>
                <a:solidFill>
                  <a:schemeClr val="tx1"/>
                </a:solidFill>
                <a:effectLst/>
                <a:uLnTx/>
                <a:uFillTx/>
                <a:latin typeface="+mn-lt"/>
                <a:ea typeface="+mn-ea"/>
                <a:cs typeface="+mn-cs"/>
              </a:rPr>
              <a:t>World</a:t>
            </a:r>
            <a:r>
              <a:rPr kumimoji="0" lang="pt-PT" sz="1800" b="0" i="1" u="none" strike="noStrike" kern="0" cap="none" spc="0" normalizeH="0" baseline="0" noProof="0" dirty="0" smtClean="0">
                <a:ln>
                  <a:noFill/>
                </a:ln>
                <a:solidFill>
                  <a:schemeClr val="tx1"/>
                </a:solidFill>
                <a:effectLst/>
                <a:uLnTx/>
                <a:uFillTx/>
                <a:latin typeface="+mn-lt"/>
                <a:ea typeface="+mn-ea"/>
                <a:cs typeface="+mn-cs"/>
              </a:rPr>
              <a:t> </a:t>
            </a:r>
            <a:r>
              <a:rPr kumimoji="0" lang="pt-PT" sz="1800" b="0" i="1" u="none" strike="noStrike" kern="0" cap="none" spc="0" normalizeH="0" baseline="0" noProof="0" dirty="0" err="1" smtClean="0">
                <a:ln>
                  <a:noFill/>
                </a:ln>
                <a:solidFill>
                  <a:schemeClr val="tx1"/>
                </a:solidFill>
                <a:effectLst/>
                <a:uLnTx/>
                <a:uFillTx/>
                <a:latin typeface="+mn-lt"/>
                <a:ea typeface="+mn-ea"/>
                <a:cs typeface="+mn-cs"/>
              </a:rPr>
              <a:t>Economic</a:t>
            </a:r>
            <a:r>
              <a:rPr kumimoji="0" lang="pt-PT" sz="1800" b="0" i="1" u="none" strike="noStrike" kern="0" cap="none" spc="0" normalizeH="0" baseline="0" noProof="0" dirty="0" smtClean="0">
                <a:ln>
                  <a:noFill/>
                </a:ln>
                <a:solidFill>
                  <a:schemeClr val="tx1"/>
                </a:solidFill>
                <a:effectLst/>
                <a:uLnTx/>
                <a:uFillTx/>
                <a:latin typeface="+mn-lt"/>
                <a:ea typeface="+mn-ea"/>
                <a:cs typeface="+mn-cs"/>
              </a:rPr>
              <a:t> Outlook</a:t>
            </a:r>
            <a:r>
              <a:rPr kumimoji="0" lang="pt-PT" sz="1800" b="0" i="0" u="none" strike="noStrike" kern="0" cap="none" spc="0" normalizeH="0" baseline="0" noProof="0" dirty="0" smtClean="0">
                <a:ln>
                  <a:noFill/>
                </a:ln>
                <a:solidFill>
                  <a:schemeClr val="tx1"/>
                </a:solidFill>
                <a:effectLst/>
                <a:uLnTx/>
                <a:uFillTx/>
                <a:latin typeface="+mn-lt"/>
                <a:ea typeface="+mn-ea"/>
                <a:cs typeface="+mn-cs"/>
              </a:rPr>
              <a:t> divulgado pelo FMI, liderado por </a:t>
            </a:r>
            <a:r>
              <a:rPr kumimoji="0" lang="pt-PT" sz="1800" b="0" i="0" u="none" strike="noStrike" kern="0" cap="none" spc="0" normalizeH="0" baseline="0" noProof="0" dirty="0" err="1" smtClean="0">
                <a:ln>
                  <a:noFill/>
                </a:ln>
                <a:solidFill>
                  <a:schemeClr val="tx1"/>
                </a:solidFill>
                <a:effectLst/>
                <a:uLnTx/>
                <a:uFillTx/>
                <a:latin typeface="+mn-lt"/>
                <a:ea typeface="+mn-ea"/>
                <a:cs typeface="+mn-cs"/>
              </a:rPr>
              <a:t>Dominique</a:t>
            </a:r>
            <a:r>
              <a:rPr kumimoji="0" lang="pt-PT" sz="1800" b="0" i="0" u="none" strike="noStrike" kern="0" cap="none" spc="0" normalizeH="0" baseline="0" noProof="0" dirty="0" smtClean="0">
                <a:ln>
                  <a:noFill/>
                </a:ln>
                <a:solidFill>
                  <a:schemeClr val="tx1"/>
                </a:solidFill>
                <a:effectLst/>
                <a:uLnTx/>
                <a:uFillTx/>
                <a:latin typeface="+mn-lt"/>
                <a:ea typeface="+mn-ea"/>
                <a:cs typeface="+mn-cs"/>
              </a:rPr>
              <a:t> </a:t>
            </a:r>
            <a:r>
              <a:rPr kumimoji="0" lang="pt-PT" sz="1800" b="0" i="0" u="none" strike="noStrike" kern="0" cap="none" spc="0" normalizeH="0" baseline="0" noProof="0" dirty="0" err="1" smtClean="0">
                <a:ln>
                  <a:noFill/>
                </a:ln>
                <a:solidFill>
                  <a:schemeClr val="tx1"/>
                </a:solidFill>
                <a:effectLst/>
                <a:uLnTx/>
                <a:uFillTx/>
                <a:latin typeface="+mn-lt"/>
                <a:ea typeface="+mn-ea"/>
                <a:cs typeface="+mn-cs"/>
              </a:rPr>
              <a:t>Strauss-Kahn</a:t>
            </a:r>
            <a:r>
              <a:rPr kumimoji="0" lang="pt-PT" sz="18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80000"/>
              </a:lnSpc>
              <a:spcBef>
                <a:spcPct val="20000"/>
              </a:spcBef>
              <a:spcAft>
                <a:spcPct val="0"/>
              </a:spcAft>
              <a:buClr>
                <a:schemeClr val="tx2"/>
              </a:buClr>
              <a:buSzTx/>
              <a:buFont typeface="Wingdings" pitchFamily="2" charset="2"/>
              <a:buNone/>
              <a:tabLst/>
              <a:defRPr/>
            </a:pPr>
            <a:r>
              <a:rPr kumimoji="0" lang="pt-PT" sz="18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80000"/>
              </a:lnSpc>
              <a:spcBef>
                <a:spcPct val="20000"/>
              </a:spcBef>
              <a:spcAft>
                <a:spcPct val="0"/>
              </a:spcAft>
              <a:buClr>
                <a:schemeClr val="tx2"/>
              </a:buClr>
              <a:buSzTx/>
              <a:buFont typeface="Wingdings" pitchFamily="2" charset="2"/>
              <a:buChar char="w"/>
              <a:tabLst/>
              <a:defRPr/>
            </a:pPr>
            <a:r>
              <a:rPr kumimoji="0" lang="pt-PT" sz="1800" b="0" i="0" u="none" strike="noStrike" kern="0" cap="none" spc="0" normalizeH="0" baseline="0" noProof="0" dirty="0" smtClean="0">
                <a:ln>
                  <a:noFill/>
                </a:ln>
                <a:solidFill>
                  <a:schemeClr val="tx1"/>
                </a:solidFill>
                <a:effectLst/>
                <a:uLnTx/>
                <a:uFillTx/>
                <a:latin typeface="+mn-lt"/>
                <a:ea typeface="+mn-ea"/>
                <a:cs typeface="+mn-cs"/>
              </a:rPr>
              <a:t>O FMI espera agora que a economia global aumente 3,1% em 2010, contra a estimativa de 2,5% avançada em </a:t>
            </a:r>
            <a:r>
              <a:rPr kumimoji="0" lang="pt-PT" sz="1800" b="0" i="0" u="none" strike="noStrike" kern="0" cap="none" spc="0" normalizeH="0" baseline="0" noProof="0" dirty="0" err="1" smtClean="0">
                <a:ln>
                  <a:noFill/>
                </a:ln>
                <a:solidFill>
                  <a:schemeClr val="tx1"/>
                </a:solidFill>
                <a:effectLst/>
                <a:uLnTx/>
                <a:uFillTx/>
                <a:latin typeface="+mn-lt"/>
                <a:ea typeface="+mn-ea"/>
                <a:cs typeface="+mn-cs"/>
              </a:rPr>
              <a:t>julho</a:t>
            </a:r>
            <a:r>
              <a:rPr kumimoji="0" lang="pt-PT" sz="1800" b="0" i="0" u="none" strike="noStrike" kern="0" cap="none" spc="0" normalizeH="0" baseline="0" noProof="0" dirty="0" smtClean="0">
                <a:ln>
                  <a:noFill/>
                </a:ln>
                <a:solidFill>
                  <a:schemeClr val="tx1"/>
                </a:solidFill>
                <a:effectLst/>
                <a:uLnTx/>
                <a:uFillTx/>
                <a:latin typeface="+mn-lt"/>
                <a:ea typeface="+mn-ea"/>
                <a:cs typeface="+mn-cs"/>
              </a:rPr>
              <a:t>, indica a organização das suas perspectivas mundiais para 2010, hoje divulgadas.</a:t>
            </a:r>
          </a:p>
          <a:p>
            <a:pPr marL="342900" marR="0" lvl="0" indent="-342900" algn="l" defTabSz="914400" rtl="0" eaLnBrk="0" fontAlgn="base" latinLnBrk="0" hangingPunct="0">
              <a:lnSpc>
                <a:spcPct val="80000"/>
              </a:lnSpc>
              <a:spcBef>
                <a:spcPct val="20000"/>
              </a:spcBef>
              <a:spcAft>
                <a:spcPct val="0"/>
              </a:spcAft>
              <a:buClr>
                <a:schemeClr val="tx2"/>
              </a:buClr>
              <a:buSzTx/>
              <a:buFont typeface="Wingdings" pitchFamily="2" charset="2"/>
              <a:buChar char="w"/>
              <a:tabLst/>
              <a:defRPr/>
            </a:pPr>
            <a:r>
              <a:rPr kumimoji="0" lang="pt-PT" sz="1800" b="0" i="0" u="none" strike="noStrike" kern="0" cap="none" spc="0" normalizeH="0" baseline="0" noProof="0" dirty="0" smtClean="0">
                <a:ln>
                  <a:noFill/>
                </a:ln>
                <a:solidFill>
                  <a:schemeClr val="tx1"/>
                </a:solidFill>
                <a:effectLst/>
                <a:uLnTx/>
                <a:uFillTx/>
                <a:latin typeface="+mn-lt"/>
                <a:ea typeface="+mn-ea"/>
                <a:cs typeface="+mn-cs"/>
              </a:rPr>
              <a:t>Zona euro (0,3%) - mas que os governos não devem ter pressa em retirar os estímulos orçamentais das respectivas economias.</a:t>
            </a:r>
          </a:p>
          <a:p>
            <a:pPr marL="342900" marR="0" lvl="0" indent="-342900" algn="l" defTabSz="914400" rtl="0" eaLnBrk="0" fontAlgn="base" latinLnBrk="0" hangingPunct="0">
              <a:lnSpc>
                <a:spcPct val="80000"/>
              </a:lnSpc>
              <a:spcBef>
                <a:spcPct val="20000"/>
              </a:spcBef>
              <a:spcAft>
                <a:spcPct val="0"/>
              </a:spcAft>
              <a:buClr>
                <a:schemeClr val="tx2"/>
              </a:buClr>
              <a:buSzTx/>
              <a:buFont typeface="Wingdings" pitchFamily="2" charset="2"/>
              <a:buChar char="w"/>
              <a:tabLst/>
              <a:defRPr/>
            </a:pPr>
            <a:r>
              <a:rPr kumimoji="0" lang="pt-PT" sz="1800" b="1" i="0" u="none" strike="noStrike" kern="0" cap="none" spc="0" normalizeH="0" baseline="0" noProof="0" dirty="0" smtClean="0">
                <a:ln>
                  <a:noFill/>
                </a:ln>
                <a:solidFill>
                  <a:schemeClr val="tx1"/>
                </a:solidFill>
                <a:effectLst/>
                <a:uLnTx/>
                <a:uFillTx/>
                <a:latin typeface="+mn-lt"/>
                <a:ea typeface="+mn-ea"/>
                <a:cs typeface="+mn-cs"/>
              </a:rPr>
              <a:t>Portugal: </a:t>
            </a:r>
          </a:p>
          <a:p>
            <a:pPr marL="742950" marR="0" lvl="1" indent="-285750" algn="l" defTabSz="914400" rtl="0" eaLnBrk="0" fontAlgn="base" latinLnBrk="0" hangingPunct="0">
              <a:lnSpc>
                <a:spcPct val="80000"/>
              </a:lnSpc>
              <a:spcBef>
                <a:spcPct val="20000"/>
              </a:spcBef>
              <a:spcAft>
                <a:spcPct val="0"/>
              </a:spcAft>
              <a:buClrTx/>
              <a:buSzPct val="95000"/>
              <a:buFontTx/>
              <a:buChar char="–"/>
              <a:tabLst/>
              <a:defRPr/>
            </a:pPr>
            <a:r>
              <a:rPr kumimoji="0" lang="pt-PT" sz="1800" b="1" i="0" u="none" strike="noStrike" kern="0" cap="none" spc="0" normalizeH="0" baseline="0" noProof="0" dirty="0" smtClean="0">
                <a:ln>
                  <a:noFill/>
                </a:ln>
                <a:solidFill>
                  <a:schemeClr val="tx1"/>
                </a:solidFill>
                <a:effectLst/>
                <a:uLnTx/>
                <a:uFillTx/>
                <a:latin typeface="+mn-lt"/>
              </a:rPr>
              <a:t>-3% (2009).</a:t>
            </a:r>
          </a:p>
          <a:p>
            <a:pPr marL="742950" marR="0" lvl="1" indent="-285750" algn="l" defTabSz="914400" rtl="0" eaLnBrk="0" fontAlgn="base" latinLnBrk="0" hangingPunct="0">
              <a:lnSpc>
                <a:spcPct val="80000"/>
              </a:lnSpc>
              <a:spcBef>
                <a:spcPct val="20000"/>
              </a:spcBef>
              <a:spcAft>
                <a:spcPct val="0"/>
              </a:spcAft>
              <a:buClrTx/>
              <a:buSzPct val="95000"/>
              <a:buFontTx/>
              <a:buChar char="–"/>
              <a:tabLst/>
              <a:defRPr/>
            </a:pPr>
            <a:r>
              <a:rPr kumimoji="0" lang="pt-PT" sz="1800" b="1" i="0" u="none" strike="noStrike" kern="0" cap="none" spc="0" normalizeH="0" baseline="0" noProof="0" dirty="0" smtClean="0">
                <a:ln>
                  <a:noFill/>
                </a:ln>
                <a:solidFill>
                  <a:schemeClr val="tx1"/>
                </a:solidFill>
                <a:effectLst/>
                <a:uLnTx/>
                <a:uFillTx/>
                <a:latin typeface="+mn-lt"/>
              </a:rPr>
              <a:t>+0,4% (2010). </a:t>
            </a:r>
            <a:endParaRPr kumimoji="0" lang="pt-PT" sz="1800" b="1"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Posição de Conteúdo 2"/>
          <p:cNvSpPr>
            <a:spLocks noGrp="1"/>
          </p:cNvSpPr>
          <p:nvPr>
            <p:ph idx="1"/>
          </p:nvPr>
        </p:nvSpPr>
        <p:spPr>
          <a:xfrm>
            <a:off x="1500166" y="6000768"/>
            <a:ext cx="7254897" cy="571504"/>
          </a:xfrm>
        </p:spPr>
        <p:txBody>
          <a:bodyPr/>
          <a:lstStyle/>
          <a:p>
            <a:pPr eaLnBrk="1" hangingPunct="1"/>
            <a:r>
              <a:rPr lang="pt-PT" sz="1600" dirty="0" smtClean="0"/>
              <a:t>Nos últimos anos, o investimento de Portugal no estrangeiro aumentou mais do que o investimento estrangeiro em Portugal.</a:t>
            </a:r>
          </a:p>
        </p:txBody>
      </p:sp>
      <p:pic>
        <p:nvPicPr>
          <p:cNvPr id="11267" name="Picture 2" descr="http://www.odiario.info/b2-img/qdro4.jpg"/>
          <p:cNvPicPr>
            <a:picLocks noChangeAspect="1" noChangeArrowheads="1"/>
          </p:cNvPicPr>
          <p:nvPr/>
        </p:nvPicPr>
        <p:blipFill>
          <a:blip r:embed="rId3" cstate="print"/>
          <a:srcRect/>
          <a:stretch>
            <a:fillRect/>
          </a:stretch>
        </p:blipFill>
        <p:spPr bwMode="auto">
          <a:xfrm>
            <a:off x="1357290" y="3571876"/>
            <a:ext cx="7606969" cy="2428892"/>
          </a:xfrm>
          <a:prstGeom prst="rect">
            <a:avLst/>
          </a:prstGeom>
          <a:noFill/>
          <a:ln w="9525">
            <a:noFill/>
            <a:miter lim="800000"/>
            <a:headEnd/>
            <a:tailEnd/>
          </a:ln>
        </p:spPr>
      </p:pic>
      <p:sp>
        <p:nvSpPr>
          <p:cNvPr id="4" name="Título 1"/>
          <p:cNvSpPr>
            <a:spLocks noGrp="1"/>
          </p:cNvSpPr>
          <p:nvPr>
            <p:ph type="title"/>
          </p:nvPr>
        </p:nvSpPr>
        <p:spPr>
          <a:xfrm>
            <a:off x="1357290" y="857232"/>
            <a:ext cx="2786082" cy="1785950"/>
          </a:xfrm>
        </p:spPr>
        <p:txBody>
          <a:bodyPr/>
          <a:lstStyle/>
          <a:p>
            <a:r>
              <a:rPr lang="pt-PT" sz="3600" b="1" dirty="0" smtClean="0"/>
              <a:t>Investimento Directo Estrangeiro</a:t>
            </a:r>
            <a:endParaRPr lang="pt-PT" sz="3600" b="1" dirty="0"/>
          </a:p>
        </p:txBody>
      </p:sp>
      <p:pic>
        <p:nvPicPr>
          <p:cNvPr id="5" name="Picture 2" descr="http://in3.dem.ist.utl.pt/portalinovacao/bo/images/Picture_FDI_1.gif"/>
          <p:cNvPicPr>
            <a:picLocks noChangeAspect="1" noChangeArrowheads="1"/>
          </p:cNvPicPr>
          <p:nvPr/>
        </p:nvPicPr>
        <p:blipFill>
          <a:blip r:embed="rId4" cstate="print"/>
          <a:srcRect/>
          <a:stretch>
            <a:fillRect/>
          </a:stretch>
        </p:blipFill>
        <p:spPr bwMode="auto">
          <a:xfrm>
            <a:off x="4214810" y="500042"/>
            <a:ext cx="4750449" cy="2922590"/>
          </a:xfrm>
          <a:prstGeom prst="rect">
            <a:avLst/>
          </a:prstGeom>
          <a:noFill/>
          <a:ln w="9525">
            <a:noFill/>
            <a:miter lim="800000"/>
            <a:headEnd/>
            <a:tailEnd/>
          </a:ln>
        </p:spPr>
      </p:pic>
      <p:sp>
        <p:nvSpPr>
          <p:cNvPr id="6" name="Rectângulo 5"/>
          <p:cNvSpPr/>
          <p:nvPr/>
        </p:nvSpPr>
        <p:spPr>
          <a:xfrm>
            <a:off x="4214810" y="142852"/>
            <a:ext cx="4786314" cy="369332"/>
          </a:xfrm>
          <a:prstGeom prst="rect">
            <a:avLst/>
          </a:prstGeom>
        </p:spPr>
        <p:txBody>
          <a:bodyPr wrap="square">
            <a:spAutoFit/>
          </a:bodyPr>
          <a:lstStyle/>
          <a:p>
            <a:r>
              <a:rPr lang="pt-PT" sz="1800" b="1" dirty="0" smtClean="0">
                <a:latin typeface="Tahoma" pitchFamily="34" charset="0"/>
                <a:cs typeface="Tahoma" pitchFamily="34" charset="0"/>
              </a:rPr>
              <a:t>IDE em Portugal       </a:t>
            </a:r>
            <a:r>
              <a:rPr lang="pt-PT" sz="1200" b="1" dirty="0" smtClean="0">
                <a:latin typeface="Tahoma" pitchFamily="34" charset="0"/>
                <a:cs typeface="Tahoma" pitchFamily="34" charset="0"/>
              </a:rPr>
              <a:t>Fonte:</a:t>
            </a:r>
            <a:r>
              <a:rPr lang="pt-PT" sz="1200" dirty="0" smtClean="0">
                <a:latin typeface="Tahoma" pitchFamily="34" charset="0"/>
                <a:cs typeface="Tahoma" pitchFamily="34" charset="0"/>
              </a:rPr>
              <a:t> API / Banco de Portugal</a:t>
            </a:r>
            <a:endParaRPr lang="pt-PT" sz="1200" dirty="0"/>
          </a:p>
        </p:txBody>
      </p:sp>
    </p:spTree>
  </p:cSld>
  <p:clrMapOvr>
    <a:masterClrMapping/>
  </p:clrMapOvr>
</p:sld>
</file>

<file path=ppt/theme/theme1.xml><?xml version="1.0" encoding="utf-8"?>
<a:theme xmlns:a="http://schemas.openxmlformats.org/drawingml/2006/main" name="Estratégia">
  <a:themeElements>
    <a:clrScheme name="Estratégia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Estratégi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PT" sz="4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pt-PT" sz="40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Estratégia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Estratégia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Estratégia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Estratégia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Estratégia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Estratégia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C:\Programas\Microsoft Office\Templates\Estruturas de Apresentação\Estratégia.pot</Template>
  <TotalTime>1782</TotalTime>
  <Words>2436</Words>
  <Application>Microsoft Office PowerPoint</Application>
  <PresentationFormat>Apresentação no Ecrã (4:3)</PresentationFormat>
  <Paragraphs>200</Paragraphs>
  <Slides>21</Slides>
  <Notes>21</Notes>
  <HiddenSlides>0</HiddenSlides>
  <MMClips>0</MMClips>
  <ScaleCrop>false</ScaleCrop>
  <HeadingPairs>
    <vt:vector size="4" baseType="variant">
      <vt:variant>
        <vt:lpstr>Tema</vt:lpstr>
      </vt:variant>
      <vt:variant>
        <vt:i4>1</vt:i4>
      </vt:variant>
      <vt:variant>
        <vt:lpstr>Títulos dos diapositivos</vt:lpstr>
      </vt:variant>
      <vt:variant>
        <vt:i4>21</vt:i4>
      </vt:variant>
    </vt:vector>
  </HeadingPairs>
  <TitlesOfParts>
    <vt:vector size="22" baseType="lpstr">
      <vt:lpstr>Estratégia</vt:lpstr>
      <vt:lpstr>Geopolítica e Diplomacia Económica Portuguesas</vt:lpstr>
      <vt:lpstr>Diapositivo 2</vt:lpstr>
      <vt:lpstr>Diapositivo 3</vt:lpstr>
      <vt:lpstr>Diapositivo 4</vt:lpstr>
      <vt:lpstr>Diapositivo 5</vt:lpstr>
      <vt:lpstr>Diapositivo 6</vt:lpstr>
      <vt:lpstr>Mas como pode Portugal projectar-se internacionalmente, se a sua crise não é conjuntural, mas estrutural?</vt:lpstr>
      <vt:lpstr>Diapositivo 8</vt:lpstr>
      <vt:lpstr>Investimento Directo Estrangeiro</vt:lpstr>
      <vt:lpstr>Exportações Portuguesas (I)</vt:lpstr>
      <vt:lpstr>Exportações Portuguesas (II)</vt:lpstr>
      <vt:lpstr>Índice de Globalização</vt:lpstr>
      <vt:lpstr>Portugal e o contexto Actual:  Nova Ordem Mundial?</vt:lpstr>
      <vt:lpstr>BRIC - Humor</vt:lpstr>
      <vt:lpstr>Diapositivo 15</vt:lpstr>
      <vt:lpstr>Diapositivo 16</vt:lpstr>
      <vt:lpstr>Diapositivo 17</vt:lpstr>
      <vt:lpstr>Diapositivo 18</vt:lpstr>
      <vt:lpstr>Objectivos Estratégicos Portugueses</vt:lpstr>
      <vt:lpstr>Português enquanto Língua de Negócios à escala global</vt:lpstr>
      <vt:lpstr>Portanto, a resposta para Portugal: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Armas de destruição maciça</dc:title>
  <dc:creator>Maria Miguel</dc:creator>
  <cp:lastModifiedBy>Maria Sousa Galito</cp:lastModifiedBy>
  <cp:revision>322</cp:revision>
  <dcterms:created xsi:type="dcterms:W3CDTF">2003-10-15T16:00:38Z</dcterms:created>
  <dcterms:modified xsi:type="dcterms:W3CDTF">2010-11-25T01:34:37Z</dcterms:modified>
</cp:coreProperties>
</file>