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60" r:id="rId5"/>
    <p:sldId id="276" r:id="rId6"/>
    <p:sldId id="268" r:id="rId7"/>
    <p:sldId id="267" r:id="rId8"/>
    <p:sldId id="281" r:id="rId9"/>
    <p:sldId id="279" r:id="rId10"/>
    <p:sldId id="282" r:id="rId11"/>
    <p:sldId id="269" r:id="rId12"/>
    <p:sldId id="277" r:id="rId13"/>
    <p:sldId id="259" r:id="rId14"/>
    <p:sldId id="261" r:id="rId15"/>
    <p:sldId id="262" r:id="rId16"/>
    <p:sldId id="263" r:id="rId17"/>
    <p:sldId id="265" r:id="rId18"/>
    <p:sldId id="280" r:id="rId19"/>
    <p:sldId id="264" r:id="rId20"/>
    <p:sldId id="272" r:id="rId21"/>
    <p:sldId id="274" r:id="rId22"/>
    <p:sldId id="271" r:id="rId23"/>
    <p:sldId id="273" r:id="rId24"/>
    <p:sldId id="275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A039-D8A9-443C-9ACD-9EF3324ED0DB}" type="datetimeFigureOut">
              <a:rPr lang="pt-PT" smtClean="0"/>
              <a:pPr/>
              <a:t>25-11-2010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D8B8-7379-4B07-A5AD-1BD410A0108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8B8-7379-4B07-A5AD-1BD410A01086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C01C-FEF1-4C05-BFA8-0EA0453F00E5}" type="datetime1">
              <a:rPr lang="pt-PT" smtClean="0"/>
              <a:t>25-11-2010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E5-999D-415E-BEB5-DB85690D2E9D}" type="datetime1">
              <a:rPr lang="pt-PT" smtClean="0"/>
              <a:t>25-11-2010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75B3-47CE-43AE-8E93-8E9AB01BCCEF}" type="datetime1">
              <a:rPr lang="pt-PT" smtClean="0"/>
              <a:t>25-11-2010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D739-9431-4440-9282-CE4024F4D23D}" type="datetime1">
              <a:rPr lang="pt-PT" smtClean="0"/>
              <a:t>25-11-2010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DAA8-03B4-4366-9506-B1861C0570EB}" type="datetime1">
              <a:rPr lang="pt-PT" smtClean="0"/>
              <a:t>25-11-2010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AD04-B100-4EB3-9895-E715BEFBBBB8}" type="datetime1">
              <a:rPr lang="pt-PT" smtClean="0"/>
              <a:t>25-11-2010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6D7-2E83-4FFC-B9FB-BC98146D33F0}" type="datetime1">
              <a:rPr lang="pt-PT" smtClean="0"/>
              <a:t>25-11-2010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B77D-E3D9-48BB-9963-D472E4D28265}" type="datetime1">
              <a:rPr lang="pt-PT" smtClean="0"/>
              <a:t>25-11-2010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17D5-E4D5-4185-B002-9DB43AF65958}" type="datetime1">
              <a:rPr lang="pt-PT" smtClean="0"/>
              <a:t>25-11-2010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3B6-9954-41B9-8DA1-1FBFE8063BE7}" type="datetime1">
              <a:rPr lang="pt-PT" smtClean="0"/>
              <a:t>25-11-2010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96E-C0B6-4AAE-84F6-F60DDA2048A0}" type="datetime1">
              <a:rPr lang="pt-PT" smtClean="0"/>
              <a:t>25-11-2010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6717-631F-43BD-9C71-C2D07067D6C2}" type="datetime1">
              <a:rPr lang="pt-PT" smtClean="0"/>
              <a:t>25-11-2010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Prof. Doutora Maria Sousa Galito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0B11-EFEB-4B11-8778-7DC444605C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ropeans-magazin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0694" y="2285992"/>
            <a:ext cx="3143272" cy="2786082"/>
          </a:xfrm>
        </p:spPr>
        <p:txBody>
          <a:bodyPr>
            <a:normAutofit fontScale="90000"/>
          </a:bodyPr>
          <a:lstStyle/>
          <a:p>
            <a:r>
              <a:rPr lang="fr-BE" sz="4000" b="1" dirty="0"/>
              <a:t>Geoeconomia </a:t>
            </a:r>
            <a:r>
              <a:rPr lang="fr-BE" sz="4000" b="1" dirty="0" smtClean="0"/>
              <a:t>Lusófona</a:t>
            </a:r>
            <a:r>
              <a:rPr lang="fr-BE" b="1" dirty="0" smtClean="0"/>
              <a:t>.</a:t>
            </a:r>
            <a:br>
              <a:rPr lang="fr-BE" b="1" dirty="0" smtClean="0"/>
            </a:br>
            <a:r>
              <a:rPr lang="fr-BE" sz="3100" b="1" dirty="0" smtClean="0"/>
              <a:t>Portugal </a:t>
            </a:r>
            <a:r>
              <a:rPr lang="fr-BE" sz="3100" b="1" dirty="0"/>
              <a:t>nos PIGS e o Brasil nos </a:t>
            </a:r>
            <a:r>
              <a:rPr lang="fr-BE" sz="3100" b="1" dirty="0" smtClean="0"/>
              <a:t>BRIC</a:t>
            </a:r>
            <a:r>
              <a:rPr lang="fr-BE" sz="3600" b="1" dirty="0" smtClean="0"/>
              <a:t>.</a:t>
            </a:r>
            <a:endParaRPr lang="pt-PT" sz="3600" b="1" dirty="0"/>
          </a:p>
        </p:txBody>
      </p:sp>
      <p:pic>
        <p:nvPicPr>
          <p:cNvPr id="15362" name="Picture 2" descr="http://globoaovivo.com.br/wp-content/uploads/2009/08/glo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5214974" cy="607223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5157192"/>
            <a:ext cx="3711356" cy="1368152"/>
          </a:xfrm>
        </p:spPr>
        <p:txBody>
          <a:bodyPr>
            <a:noAutofit/>
          </a:bodyPr>
          <a:lstStyle/>
          <a:p>
            <a:r>
              <a:rPr lang="pt-PT" sz="2600" b="1" dirty="0" smtClean="0">
                <a:solidFill>
                  <a:schemeClr val="tx1"/>
                </a:solidFill>
              </a:rPr>
              <a:t>Prof. </a:t>
            </a:r>
            <a:r>
              <a:rPr lang="pt-PT" sz="2600" b="1" dirty="0" smtClean="0">
                <a:solidFill>
                  <a:schemeClr val="tx1"/>
                </a:solidFill>
              </a:rPr>
              <a:t>Doutora </a:t>
            </a:r>
          </a:p>
          <a:p>
            <a:r>
              <a:rPr lang="pt-PT" sz="2600" b="1" dirty="0" smtClean="0">
                <a:solidFill>
                  <a:schemeClr val="tx1"/>
                </a:solidFill>
              </a:rPr>
              <a:t>Maria </a:t>
            </a:r>
            <a:r>
              <a:rPr lang="pt-PT" sz="2600" b="1" dirty="0" smtClean="0">
                <a:solidFill>
                  <a:schemeClr val="tx1"/>
                </a:solidFill>
              </a:rPr>
              <a:t>Sousa Galito</a:t>
            </a:r>
          </a:p>
          <a:p>
            <a:r>
              <a:rPr lang="pt-PT" sz="2600" b="1" dirty="0" smtClean="0">
                <a:solidFill>
                  <a:schemeClr val="tx1"/>
                </a:solidFill>
              </a:rPr>
              <a:t>08.06.2010</a:t>
            </a:r>
            <a:endParaRPr lang="pt-PT" sz="2600" b="1" dirty="0">
              <a:solidFill>
                <a:schemeClr val="tx1"/>
              </a:solidFill>
            </a:endParaRPr>
          </a:p>
        </p:txBody>
      </p:sp>
      <p:pic>
        <p:nvPicPr>
          <p:cNvPr id="15364" name="Picture 4" descr="http://www.e-u.pt/ResourcesUser/InstituicoesLogos/IS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1571636" cy="144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Notícias Recentes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35719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pt-PT" sz="2000" dirty="0" smtClean="0"/>
          </a:p>
          <a:p>
            <a:r>
              <a:rPr lang="pt-PT" sz="2000" dirty="0" smtClean="0"/>
              <a:t>O </a:t>
            </a:r>
            <a:r>
              <a:rPr lang="pt-PT" sz="2000" dirty="0" smtClean="0"/>
              <a:t>Euro caiu abaixo dos 1,19 dólares pela primeira vez em quatro anos, na sequência da inquietação internacional quanto à situação financeira da Europa provocada pela situação da Hungria (a moeda era transaccionada em Tóquio a 1,1888 dólares, o seu nível mais baixo desde Março de 2006</a:t>
            </a:r>
            <a:r>
              <a:rPr lang="pt-PT" sz="2000" dirty="0" smtClean="0"/>
              <a:t>).</a:t>
            </a:r>
          </a:p>
          <a:p>
            <a:pPr>
              <a:buNone/>
            </a:pPr>
            <a:r>
              <a:rPr lang="pt-PT" sz="2000" dirty="0" smtClean="0"/>
              <a:t> </a:t>
            </a:r>
            <a:endParaRPr lang="pt-PT" sz="2000" dirty="0" smtClean="0"/>
          </a:p>
          <a:p>
            <a:r>
              <a:rPr lang="pt-PT" sz="2000" dirty="0" smtClean="0"/>
              <a:t>A bolsa de Budapeste (Hungria) enfrentou fortes quedas.</a:t>
            </a:r>
            <a:r>
              <a:rPr lang="pt-PT" sz="2000" b="1" dirty="0" smtClean="0"/>
              <a:t> O anúncio do Governo húngaro de que o país estaria à beira da bancarrota arrastou na sexta-feira (4/6/2010) os mercados europeus para terrenos negativos.</a:t>
            </a:r>
            <a:endParaRPr lang="pt-PT" sz="20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082660"/>
          </a:xfrm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</a:rPr>
              <a:t>O</a:t>
            </a:r>
            <a:r>
              <a:rPr lang="pt-PT" dirty="0" smtClean="0">
                <a:solidFill>
                  <a:schemeClr val="bg1"/>
                </a:solidFill>
              </a:rPr>
              <a:t>s PIGS são a Europa do Sul </a:t>
            </a:r>
            <a:br>
              <a:rPr lang="pt-PT" dirty="0" smtClean="0">
                <a:solidFill>
                  <a:schemeClr val="bg1"/>
                </a:solidFill>
              </a:rPr>
            </a:br>
            <a:r>
              <a:rPr lang="pt-PT" dirty="0" smtClean="0">
                <a:solidFill>
                  <a:schemeClr val="bg1"/>
                </a:solidFill>
              </a:rPr>
              <a:t>ou a Europa de Leste?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2786050" cy="3744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2200" dirty="0" smtClean="0">
                <a:solidFill>
                  <a:schemeClr val="bg1"/>
                </a:solidFill>
              </a:rPr>
              <a:t>Países como a Roménia, a Eslovénia, a Lituânia, a Polónia, a Eslováquia e a Hungria estão todos acima da Irlanda, da Grécia, de Portugal e da Espanha. </a:t>
            </a:r>
          </a:p>
        </p:txBody>
      </p:sp>
      <p:pic>
        <p:nvPicPr>
          <p:cNvPr id="41986" name="Picture 2" descr="http://www.marketoracle.co.uk/images/2010/Feb/pigs-9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43051"/>
            <a:ext cx="5843585" cy="4594261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11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schemeClr val="bg1"/>
                </a:solidFill>
              </a:rPr>
              <a:t>Prof. Doutora Maria Sousa Galito</a:t>
            </a:r>
            <a:endParaRPr lang="pt-P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Autofit/>
          </a:bodyPr>
          <a:lstStyle/>
          <a:p>
            <a:r>
              <a:rPr lang="pt-PT" sz="5400" b="1" dirty="0" smtClean="0">
                <a:solidFill>
                  <a:schemeClr val="bg1"/>
                </a:solidFill>
              </a:rPr>
              <a:t>BRIC</a:t>
            </a:r>
            <a:endParaRPr lang="pt-PT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4429156" cy="407196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pt-PT" sz="2400" b="1" u="sng" dirty="0" smtClean="0">
                <a:solidFill>
                  <a:schemeClr val="bg1"/>
                </a:solidFill>
              </a:rPr>
              <a:t>BRIC (Brasil, Rússia, Índia e China).</a:t>
            </a:r>
          </a:p>
          <a:p>
            <a:pPr marL="457200" indent="-457200">
              <a:spcBef>
                <a:spcPts val="0"/>
              </a:spcBef>
            </a:pPr>
            <a:r>
              <a:rPr lang="pt-PT" sz="2400" b="1" dirty="0" smtClean="0">
                <a:solidFill>
                  <a:schemeClr val="bg1"/>
                </a:solidFill>
              </a:rPr>
              <a:t>Acrónimo criado em 2001 pelo economista Jim O’Neil (do grupo financeiro Goldman Sachs) destaca os países de crescimento económico rápido (mercados emergentes) do séc. XXI.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Ø"/>
            </a:pPr>
            <a:endParaRPr lang="pt-PT" sz="2400" b="1" u="sng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pt-PT" sz="2400" b="1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sustainableslump.files.wordpress.com/2009/04/b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857632" cy="4071966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12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schemeClr val="bg1"/>
                </a:solidFill>
              </a:rPr>
              <a:t>Prof. Doutora Maria Sousa Galito</a:t>
            </a:r>
            <a:endParaRPr lang="pt-P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1143000"/>
          </a:xfrm>
        </p:spPr>
        <p:txBody>
          <a:bodyPr>
            <a:normAutofit/>
          </a:bodyPr>
          <a:lstStyle/>
          <a:p>
            <a:r>
              <a:rPr lang="pt-PT" sz="5400" b="1" dirty="0" smtClean="0"/>
              <a:t>BRIC</a:t>
            </a:r>
            <a:endParaRPr lang="pt-PT" sz="5400" b="1" dirty="0"/>
          </a:p>
        </p:txBody>
      </p:sp>
      <p:pic>
        <p:nvPicPr>
          <p:cNvPr id="21508" name="Picture 4" descr="http://www.thepicky.com/images/2007/07/BRIC_GDP_in_20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00042"/>
            <a:ext cx="4946834" cy="57411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5229200"/>
            <a:ext cx="3000396" cy="1015663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Goldman Sachs (2003).</a:t>
            </a:r>
          </a:p>
          <a:p>
            <a:r>
              <a:rPr lang="en-US" sz="2000" dirty="0" smtClean="0"/>
              <a:t>“Dreaming with BRICs: The Path to 2050″.</a:t>
            </a:r>
            <a:endParaRPr lang="pt-P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643050"/>
            <a:ext cx="33575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 smtClean="0"/>
              <a:t> BRIC (Brasil, Rússia, Índia e China)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smtClean="0"/>
              <a:t>G6: países mais industrializados (EUA, Japão, Reino Unido, Alemanha, França e Itália). </a:t>
            </a:r>
          </a:p>
          <a:p>
            <a:endParaRPr lang="pt-PT" sz="2400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G8 (G6+Rússia+ Canadá)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4000528" cy="5518966"/>
          </a:xfrm>
        </p:spPr>
        <p:txBody>
          <a:bodyPr>
            <a:no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Os </a:t>
            </a:r>
            <a:r>
              <a:rPr lang="pt-PT" sz="2000" b="1" u="sng" dirty="0" smtClean="0">
                <a:solidFill>
                  <a:schemeClr val="bg1"/>
                </a:solidFill>
              </a:rPr>
              <a:t>BRIC</a:t>
            </a:r>
            <a:r>
              <a:rPr lang="pt-PT" sz="2000" b="1" dirty="0" smtClean="0">
                <a:solidFill>
                  <a:schemeClr val="bg1"/>
                </a:solidFill>
              </a:rPr>
              <a:t> passaram a ter reuniões anuais.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Supostamente, em conjunto velam pela estabilidade global .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Já se discute a possibilidade de constituírem um bloco regional, talvez até com uma moeda conjunta (alternativa ao EURO e ao Dólar EUA – moedas das quais não querem depender). Viabilidade do projecto, por agora muito pouco provável, considerando grandes diferenças entre países, descontinuidade do território e divergência nos interesses geopolíticos internacionais. 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www.2point6billion.com/news/wp-content/uploads/2008/05/br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3"/>
            <a:ext cx="4357688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4643438" y="607220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% do mercado mundial 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por país e total BRIC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14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2895600" cy="3651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Prof. Doutora Maria Sousa Galito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303977"/>
            <a:ext cx="8229600" cy="5540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Fonte: REUTERS (Jun, 2009)</a:t>
            </a:r>
            <a:endParaRPr lang="pt-PT" sz="18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blogs.reuters.com/from-reuterscom/files/2009/06/bric_gra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3469"/>
            <a:ext cx="8643998" cy="6136839"/>
          </a:xfrm>
          <a:prstGeom prst="rect">
            <a:avLst/>
          </a:prstGeom>
          <a:noFill/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5796136" y="6309320"/>
            <a:ext cx="2895600" cy="365125"/>
          </a:xfrm>
        </p:spPr>
        <p:txBody>
          <a:bodyPr/>
          <a:lstStyle/>
          <a:p>
            <a:r>
              <a:rPr lang="pt-PT" dirty="0" smtClean="0"/>
              <a:t>Prof. Doutora Maria Sousa Galito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328982" cy="1143000"/>
          </a:xfrm>
        </p:spPr>
        <p:txBody>
          <a:bodyPr/>
          <a:lstStyle/>
          <a:p>
            <a:r>
              <a:rPr lang="pt-PT" b="1" dirty="0" smtClean="0"/>
              <a:t>BRIC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149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PT" sz="2200" dirty="0" smtClean="0"/>
              <a:t>O </a:t>
            </a:r>
            <a:r>
              <a:rPr lang="pt-PT" sz="2200" b="1" u="sng" dirty="0" smtClean="0"/>
              <a:t>Brasil</a:t>
            </a:r>
            <a:r>
              <a:rPr lang="pt-PT" sz="2200" dirty="0" smtClean="0"/>
              <a:t> apresenta elevada vantagem comparativa em produtos intensivos, em recursos naturais e primários agropecuários. Destaque para o minério de ferro, óleo de semente, e tabaco não-manufaturado. </a:t>
            </a:r>
            <a:endParaRPr lang="pt-PT" sz="2200" dirty="0"/>
          </a:p>
          <a:p>
            <a:pPr>
              <a:spcBef>
                <a:spcPts val="0"/>
              </a:spcBef>
            </a:pPr>
            <a:r>
              <a:rPr lang="pt-PT" sz="2200" dirty="0" smtClean="0"/>
              <a:t>A </a:t>
            </a:r>
            <a:r>
              <a:rPr lang="pt-PT" sz="2200" b="1" u="sng" dirty="0" smtClean="0"/>
              <a:t>Rússia</a:t>
            </a:r>
            <a:r>
              <a:rPr lang="pt-PT" sz="2200" dirty="0" smtClean="0"/>
              <a:t> possui competitividade muito acima dos demais no comércio de primários minerais. Destaques para o níquel, a madeira bruta, e o gás natural.</a:t>
            </a:r>
          </a:p>
          <a:p>
            <a:pPr>
              <a:spcBef>
                <a:spcPts val="0"/>
              </a:spcBef>
            </a:pPr>
            <a:r>
              <a:rPr lang="pt-PT" sz="2200" dirty="0"/>
              <a:t>A</a:t>
            </a:r>
            <a:r>
              <a:rPr lang="pt-PT" sz="2200" dirty="0" smtClean="0"/>
              <a:t> </a:t>
            </a:r>
            <a:r>
              <a:rPr lang="pt-PT" sz="2200" b="1" u="sng" dirty="0" smtClean="0"/>
              <a:t>Índia</a:t>
            </a:r>
            <a:r>
              <a:rPr lang="pt-PT" sz="2200" dirty="0" smtClean="0"/>
              <a:t> sustenta a sua elevada vantagem comparativa em produtos intensivos em trabalho. Tem aumentado consistentemente sua competitividade em bens intensivos de recursos naturais. Destaque para o gás de carvão, o gás d’água, arroz, e pérolas e pedras preciosas.</a:t>
            </a:r>
          </a:p>
          <a:p>
            <a:pPr>
              <a:spcBef>
                <a:spcPts val="0"/>
              </a:spcBef>
            </a:pPr>
            <a:r>
              <a:rPr lang="pt-PT" sz="2200" dirty="0" smtClean="0"/>
              <a:t>A </a:t>
            </a:r>
            <a:r>
              <a:rPr lang="pt-PT" sz="2200" b="1" u="sng" dirty="0" smtClean="0"/>
              <a:t>China</a:t>
            </a:r>
            <a:r>
              <a:rPr lang="pt-PT" sz="2200" dirty="0" smtClean="0"/>
              <a:t> continua com elevada vantagem em produtos intensivos em mão-de-obra. </a:t>
            </a:r>
            <a:r>
              <a:rPr lang="pt-PT" sz="2200" dirty="0"/>
              <a:t>E</a:t>
            </a:r>
            <a:r>
              <a:rPr lang="pt-PT" sz="2200" dirty="0" smtClean="0"/>
              <a:t>levada competitividade em bens intensivos em tecnologia. Destaque para a seda, coque (produto derivado do carvão) e semi-coque, e cerâmica.</a:t>
            </a:r>
          </a:p>
          <a:p>
            <a:pPr>
              <a:spcBef>
                <a:spcPts val="0"/>
              </a:spcBef>
              <a:buNone/>
            </a:pPr>
            <a:endParaRPr lang="pt-PT" sz="2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smtClean="0"/>
              <a:t>BRIC: modelos de desenvolvimento distintos</a:t>
            </a:r>
            <a:endParaRPr lang="pt-PT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972072"/>
          </a:xfrm>
        </p:spPr>
        <p:txBody>
          <a:bodyPr>
            <a:noAutofit/>
          </a:bodyPr>
          <a:lstStyle/>
          <a:p>
            <a:r>
              <a:rPr lang="pt-PT" sz="2000" b="1" u="sng" dirty="0" smtClean="0"/>
              <a:t>Brasil:</a:t>
            </a:r>
            <a:r>
              <a:rPr lang="pt-PT" sz="2000" dirty="0" smtClean="0"/>
              <a:t> economia com elevado consumo e mercado interno forte. </a:t>
            </a:r>
          </a:p>
          <a:p>
            <a:r>
              <a:rPr lang="pt-PT" sz="2000" b="1" u="sng" dirty="0" smtClean="0"/>
              <a:t>Rússia</a:t>
            </a:r>
            <a:r>
              <a:rPr lang="pt-PT" sz="2000" dirty="0" smtClean="0"/>
              <a:t>: desenvolvimento baseado nas exportações de </a:t>
            </a:r>
            <a:r>
              <a:rPr lang="pt-PT" sz="2000" i="1" dirty="0" smtClean="0"/>
              <a:t>commodities</a:t>
            </a:r>
            <a:r>
              <a:rPr lang="pt-PT" sz="2000" dirty="0" smtClean="0"/>
              <a:t> energéticas. O país ocupa a 14ª posição entre os maiores investidores externos (no âmbito global), com a soma de US$ 203 mil milhões em Investimento Directo Estrangeiro (IDE) em 2008.</a:t>
            </a:r>
            <a:endParaRPr lang="pt-PT" sz="2000" dirty="0"/>
          </a:p>
          <a:p>
            <a:r>
              <a:rPr lang="pt-PT" sz="2000" b="1" u="sng" dirty="0" smtClean="0"/>
              <a:t>Índia</a:t>
            </a:r>
            <a:r>
              <a:rPr lang="pt-PT" sz="2000" dirty="0" smtClean="0"/>
              <a:t>: crescimento económico exponenciado pelas exportações de serviços. A saída de IDE da Índia é uma das dimensões mais notáveis da crescente integração desse país na economia mundial (sobretudo após 2006).</a:t>
            </a:r>
          </a:p>
          <a:p>
            <a:r>
              <a:rPr lang="pt-PT" sz="2000" b="1" u="sng" dirty="0" smtClean="0"/>
              <a:t>China</a:t>
            </a:r>
            <a:r>
              <a:rPr lang="pt-PT" sz="2000" dirty="0" smtClean="0"/>
              <a:t>: economia com elevadas exportações de manufaturas e por elevadas taxas de investimento. Além disso, destaca que o mercado consumidor externo em rápida expansão. Tem registado taxas de crescimento que rondam os 10% nos últimos 30 anos. Já possuía importância no continente asiático, agora o país passou a exercer influência sobre outros mercados.</a:t>
            </a:r>
          </a:p>
          <a:p>
            <a:endParaRPr lang="pt-PT" sz="2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868346"/>
          </a:xfrm>
        </p:spPr>
        <p:txBody>
          <a:bodyPr/>
          <a:lstStyle/>
          <a:p>
            <a:r>
              <a:rPr lang="pt-PT" b="1" dirty="0" smtClean="0">
                <a:solidFill>
                  <a:schemeClr val="bg1"/>
                </a:solidFill>
              </a:rPr>
              <a:t>Crédito/PIB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2" y="1357298"/>
            <a:ext cx="3114668" cy="4880014"/>
          </a:xfrm>
        </p:spPr>
        <p:txBody>
          <a:bodyPr>
            <a:normAutofit lnSpcReduction="10000"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Tem a ver com o total emprestado no país em causa (o valor inclui os empréstimos direccionados, tais como o crédito rural e o crédito à habitação; e as operações livres do mercado, tais como o empréstimo pessoal, o leasing, o cheque especial e os cartões de crédito).</a:t>
            </a:r>
          </a:p>
          <a:p>
            <a:r>
              <a:rPr lang="pt-PT" sz="2000" u="sng" dirty="0" smtClean="0">
                <a:solidFill>
                  <a:schemeClr val="bg1"/>
                </a:solidFill>
              </a:rPr>
              <a:t>Na Zona do Euro, o crédito representa 105% do PIB.</a:t>
            </a:r>
            <a:endParaRPr lang="pt-PT" sz="2000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oglobo.globo.com/fotos/2008/05/27/tab_credito_pi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677"/>
            <a:ext cx="5286380" cy="6889677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357290" y="5429264"/>
            <a:ext cx="3143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57290" y="3786190"/>
            <a:ext cx="3000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85852" y="4429132"/>
            <a:ext cx="30718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57290" y="4857760"/>
            <a:ext cx="3000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57290" y="5072074"/>
            <a:ext cx="30718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00364" y="65008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2008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7158" y="500042"/>
            <a:ext cx="642942" cy="78581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18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1"/>
          </p:nvPr>
        </p:nvSpPr>
        <p:spPr>
          <a:xfrm>
            <a:off x="5436096" y="6309320"/>
            <a:ext cx="2895600" cy="3651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Prof. Doutora Maria Sousa Galito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829048" cy="1143000"/>
          </a:xfrm>
        </p:spPr>
        <p:txBody>
          <a:bodyPr>
            <a:normAutofit/>
          </a:bodyPr>
          <a:lstStyle/>
          <a:p>
            <a:r>
              <a:rPr lang="pt-PT" sz="6000" b="1" dirty="0" smtClean="0"/>
              <a:t>BRIC</a:t>
            </a:r>
            <a:endParaRPr lang="pt-PT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4643446"/>
            <a:ext cx="3929090" cy="1593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600" dirty="0" smtClean="0"/>
              <a:t>Actuais Chefes de Estado dos BRIC:</a:t>
            </a:r>
          </a:p>
          <a:p>
            <a:r>
              <a:rPr lang="pt-PT" sz="1600" dirty="0" smtClean="0"/>
              <a:t>Dmitri Medvedev (Rússia)</a:t>
            </a:r>
          </a:p>
          <a:p>
            <a:r>
              <a:rPr lang="pt-PT" sz="1600" dirty="0" smtClean="0"/>
              <a:t>Lula da Silva (Brasil)</a:t>
            </a:r>
          </a:p>
          <a:p>
            <a:r>
              <a:rPr lang="pt-PT" sz="1600" dirty="0" smtClean="0"/>
              <a:t>Hu Jintao  (Chia)</a:t>
            </a:r>
          </a:p>
          <a:p>
            <a:r>
              <a:rPr lang="pt-PT" sz="1600" dirty="0" smtClean="0"/>
              <a:t>Manmohan Singh (Índia)</a:t>
            </a:r>
          </a:p>
          <a:p>
            <a:endParaRPr lang="pt-PT" sz="1600" dirty="0"/>
          </a:p>
        </p:txBody>
      </p:sp>
      <p:pic>
        <p:nvPicPr>
          <p:cNvPr id="29698" name="Picture 2" descr="http://i2.r7.com/data/files/2C92/94A4/2805/432F/0128/0C99/CEA3/610D/bric-hg-afp-20100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286250" cy="3219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764704"/>
            <a:ext cx="4071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GEOECONOMIA: A agenda do G20 (sobre a reforma do sistema financeiro mundial) e o debate em torno da adopção de moeda local no comercial bilateral dos países BRIC, são alguns dos interesses comuns das potências emergentes.</a:t>
            </a:r>
          </a:p>
          <a:p>
            <a:endParaRPr lang="pt-PT" dirty="0" smtClean="0"/>
          </a:p>
          <a:p>
            <a:r>
              <a:rPr lang="pt-PT" dirty="0" smtClean="0"/>
              <a:t>A cooperação que começou por ser conjuntural (crise) tende a ser cada vez mais estrutural.</a:t>
            </a:r>
          </a:p>
          <a:p>
            <a:endParaRPr lang="pt-PT" dirty="0"/>
          </a:p>
          <a:p>
            <a:r>
              <a:rPr lang="pt-PT" dirty="0" smtClean="0"/>
              <a:t>GEOPOLÍTICA: O Brasil e a Índia gostariam de ser membros permanentes no Conselho de Segurança da ONUA. </a:t>
            </a:r>
            <a:r>
              <a:rPr lang="pt-PT" u="sng" dirty="0" smtClean="0"/>
              <a:t>MA</a:t>
            </a:r>
            <a:r>
              <a:rPr lang="pt-PT" dirty="0" smtClean="0"/>
              <a:t>S a China, não quer a ampliação do Conselho de Segurança [nesse processo, o Japão poderia ascender a lugar idêntico (rival histórico dos chineses)].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/>
          <a:lstStyle/>
          <a:p>
            <a:r>
              <a:rPr lang="pt-PT" b="1" dirty="0" smtClean="0">
                <a:solidFill>
                  <a:schemeClr val="bg1"/>
                </a:solidFill>
              </a:rPr>
              <a:t>PIGS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88" cy="508860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None/>
            </a:pPr>
            <a:r>
              <a:rPr lang="pt-PT" sz="2000" b="1" dirty="0" smtClean="0">
                <a:solidFill>
                  <a:schemeClr val="bg1"/>
                </a:solidFill>
              </a:rPr>
              <a:t>	Acrónimo originalmente usado na imprensa anglo-saxónica (sobretudo </a:t>
            </a:r>
            <a:r>
              <a:rPr lang="pt-PT" sz="2000" b="1" u="sng" dirty="0" smtClean="0">
                <a:solidFill>
                  <a:schemeClr val="bg1"/>
                </a:solidFill>
              </a:rPr>
              <a:t>britânica</a:t>
            </a:r>
            <a:r>
              <a:rPr lang="pt-PT" sz="2000" b="1" dirty="0" smtClean="0">
                <a:solidFill>
                  <a:schemeClr val="bg1"/>
                </a:solidFill>
              </a:rPr>
              <a:t>) desde a crise de 2008:</a:t>
            </a:r>
          </a:p>
          <a:p>
            <a:pPr marL="457200" indent="-457200">
              <a:spcBef>
                <a:spcPts val="0"/>
              </a:spcBef>
              <a:buNone/>
            </a:pPr>
            <a:endParaRPr lang="pt-PT" sz="20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pt-PT" sz="2000" b="1" u="sng" dirty="0" smtClean="0">
                <a:solidFill>
                  <a:schemeClr val="bg1"/>
                </a:solidFill>
              </a:rPr>
              <a:t>Acrónimo Original: PIGS (Portugal, Italy, Greece and Spain) – Europa do Sul (Mediterrâneop Norte). Potências Históricas Europeias.</a:t>
            </a:r>
            <a:endParaRPr lang="pt-PT" sz="20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«The expression is revealing of the level of hatred some Anglo-Saxons in the field of finance and economy have for the European Union. The aim is clearly to vex and demean.» (Fonte: </a:t>
            </a:r>
            <a:r>
              <a:rPr lang="pt-PT" sz="2000" dirty="0" smtClean="0">
                <a:solidFill>
                  <a:schemeClr val="bg1"/>
                </a:solidFill>
                <a:hlinkClick r:id="rId3"/>
              </a:rPr>
              <a:t>http://www.newropeans-magazine.org/</a:t>
            </a:r>
            <a:r>
              <a:rPr lang="pt-PT" sz="2000" dirty="0">
                <a:solidFill>
                  <a:schemeClr val="bg1"/>
                </a:solidFill>
              </a:rPr>
              <a:t>)</a:t>
            </a:r>
            <a:endParaRPr lang="pt-PT" sz="20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pt-PT" sz="2000" b="1" dirty="0" smtClean="0">
                <a:solidFill>
                  <a:schemeClr val="bg1"/>
                </a:solidFill>
              </a:rPr>
              <a:t>PIGS (Portugal, Ireland, Greece and Spain) – Adesões à UE nas décadas de 70/80 do séc. XX (grandes receptores de fundos comunitários).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pt-PT" sz="2000" b="1" dirty="0" smtClean="0">
                <a:solidFill>
                  <a:schemeClr val="bg1"/>
                </a:solidFill>
              </a:rPr>
              <a:t>PIIGS (Portugal, Italy, Ireland, Greece and Spain) – má performance económica.</a:t>
            </a:r>
          </a:p>
          <a:p>
            <a:pPr>
              <a:spcBef>
                <a:spcPts val="0"/>
              </a:spcBef>
              <a:buNone/>
            </a:pP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2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Prof. Doutora Maria Sousa Galito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96908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Geoeconomia Lusófona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580526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</a:rPr>
              <a:t>Fonte: Almanaque Abril </a:t>
            </a:r>
            <a:r>
              <a:rPr lang="pt-PT" sz="1600" dirty="0" smtClean="0">
                <a:solidFill>
                  <a:schemeClr val="bg1"/>
                </a:solidFill>
              </a:rPr>
              <a:t>2009. (Editora </a:t>
            </a:r>
            <a:r>
              <a:rPr lang="pt-PT" sz="1600" dirty="0">
                <a:solidFill>
                  <a:schemeClr val="bg1"/>
                </a:solidFill>
              </a:rPr>
              <a:t>Abril, São Paulo, </a:t>
            </a:r>
            <a:r>
              <a:rPr lang="pt-PT" sz="1600" dirty="0" smtClean="0">
                <a:solidFill>
                  <a:schemeClr val="bg1"/>
                </a:solidFill>
              </a:rPr>
              <a:t>2009 – 730 páginas).  Dados referentes a 2007</a:t>
            </a:r>
            <a:endParaRPr lang="pt-PT" sz="1600" dirty="0">
              <a:solidFill>
                <a:schemeClr val="bg1"/>
              </a:solidFill>
            </a:endParaRPr>
          </a:p>
        </p:txBody>
      </p:sp>
      <p:pic>
        <p:nvPicPr>
          <p:cNvPr id="48132" name="Picture 4" descr="http://2.bp.blogspot.com/_fiPEGTvBgN4/SYeVQdtD5gI/AAAAAAAAABc/6zfStU-ddaE/s320/Quadro+exportacoes+de+paises+da+lingua+portugu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7358114" cy="3518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14298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  A CPLP representa parte significativa da população mundial; 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  Enquanto comunidade, a CPLP possui uma balança comercial com superávite (exportações totais &gt; importações totais)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20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schemeClr val="bg1"/>
                </a:solidFill>
              </a:rPr>
              <a:t>Prof. Doutora Maria Sousa Galito</a:t>
            </a:r>
            <a:endParaRPr lang="pt-P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Geoeconomia Lusófona</a:t>
            </a:r>
            <a:endParaRPr lang="pt-P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340768"/>
            <a:ext cx="8358246" cy="48013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dirty="0" smtClean="0"/>
              <a:t> O </a:t>
            </a:r>
            <a:r>
              <a:rPr lang="pt-PT" b="1" dirty="0" smtClean="0"/>
              <a:t>comércio entre Portugal e o Brasil </a:t>
            </a:r>
            <a:r>
              <a:rPr lang="pt-PT" dirty="0" smtClean="0"/>
              <a:t>intensificou-se no primeiro trimestre de 2010 (em relação a igual período de 2009), com um crescimento de quase 73% das exportações e de 69% das importações. As vendas de bens portugueses ao Brasil atingiram os 85,53 milhões de euros nos primeiros três meses deste </a:t>
            </a:r>
            <a:r>
              <a:rPr lang="pt-PT" dirty="0" smtClean="0"/>
              <a:t>ano. </a:t>
            </a:r>
            <a:r>
              <a:rPr lang="pt-PT" u="sng" dirty="0" smtClean="0"/>
              <a:t>Fonte: INE (2010</a:t>
            </a:r>
            <a:r>
              <a:rPr lang="pt-PT" u="sng" dirty="0" smtClean="0"/>
              <a:t>)</a:t>
            </a:r>
            <a:r>
              <a:rPr lang="pt-PT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PT" dirty="0" smtClean="0"/>
          </a:p>
          <a:p>
            <a:pPr algn="just">
              <a:buFont typeface="Arial" pitchFamily="34" charset="0"/>
              <a:buChar char="•"/>
            </a:pPr>
            <a:r>
              <a:rPr lang="pt-PT" dirty="0" smtClean="0"/>
              <a:t> As exportações portuguesas para os </a:t>
            </a:r>
            <a:r>
              <a:rPr lang="pt-PT" b="1" dirty="0" smtClean="0"/>
              <a:t>PALOP e  Timor-Leste </a:t>
            </a:r>
            <a:r>
              <a:rPr lang="pt-PT" dirty="0" smtClean="0"/>
              <a:t>continuaram a subir em 2008, na ordem dos 30%. O total das exportações no ano passado foi de 2.701,4 milhões de euros, sendo Angola o maior mercado (84% do total) e também o que registou melhor evolução em relação a período homólogo (mais 34,8%). Portugal exporta para estes países sobretudo máquinas e aparelhos, bens alimentares e metais comuns. </a:t>
            </a:r>
            <a:r>
              <a:rPr lang="pt-PT" dirty="0" smtClean="0"/>
              <a:t>I</a:t>
            </a:r>
            <a:r>
              <a:rPr lang="pt-PT" dirty="0" smtClean="0"/>
              <a:t>mporta </a:t>
            </a:r>
            <a:r>
              <a:rPr lang="pt-PT" dirty="0" smtClean="0"/>
              <a:t>essencialmente combustíveis minerais (petróleo). 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IDE de Portugal nos PALOP e Timor-Leste continuou a subir no ano passado, atingindo os 628,8 milhões de euros, mais 7,6% do que no período homólogo e 6,2% do total investido pelos agentes económicos portugueses no estrangeiro. </a:t>
            </a:r>
            <a:r>
              <a:rPr lang="pt-PT" u="sng" dirty="0" smtClean="0"/>
              <a:t>Fonte: Banco de Portugal (2009)</a:t>
            </a:r>
            <a:endParaRPr lang="pt-PT" u="sng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pt-PT" sz="4800" b="1" dirty="0" smtClean="0"/>
              <a:t>Geoeconomia Lusófona</a:t>
            </a:r>
            <a:endParaRPr lang="pt-PT" sz="4800" b="1" dirty="0"/>
          </a:p>
        </p:txBody>
      </p:sp>
      <p:pic>
        <p:nvPicPr>
          <p:cNvPr id="46084" name="Picture 4" descr="http://3.bp.blogspot.com/_fOJD67rCP10/SJmzlOQLT_I/AAAAAAAAKD8/pS14lUY2c_I/s400/economia_CP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7827260" cy="4629880"/>
          </a:xfrm>
          <a:prstGeom prst="rect">
            <a:avLst/>
          </a:prstGeom>
          <a:noFill/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500858" cy="1143000"/>
          </a:xfrm>
        </p:spPr>
        <p:txBody>
          <a:bodyPr>
            <a:normAutofit fontScale="90000"/>
          </a:bodyPr>
          <a:lstStyle/>
          <a:p>
            <a:r>
              <a:rPr lang="pt-PT" sz="5400" b="1" dirty="0" smtClean="0"/>
              <a:t>Geoeconomia Lusófona</a:t>
            </a:r>
            <a:endParaRPr lang="pt-PT" sz="5400" b="1" dirty="0"/>
          </a:p>
        </p:txBody>
      </p:sp>
      <p:pic>
        <p:nvPicPr>
          <p:cNvPr id="50178" name="Picture 2" descr="http://cplp.dynamicweb.pt/Files/Billeder/cplp/extranet/LOGOOFICIAL_CP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66"/>
            <a:ext cx="1553982" cy="16430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2357430"/>
            <a:ext cx="7572428" cy="34778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pt-PT" sz="2200" u="sng" dirty="0" smtClean="0"/>
              <a:t>Notícias da Actualidade da CPLP</a:t>
            </a:r>
            <a:r>
              <a:rPr lang="pt-PT" sz="2200" dirty="0" smtClean="0"/>
              <a:t>: </a:t>
            </a:r>
          </a:p>
          <a:p>
            <a:r>
              <a:rPr lang="pt-PT" sz="2200" dirty="0" smtClean="0"/>
              <a:t>Os empresários da Comunidade dos Países de Língua Portuguesa (CPLP) reuniram-se em assembleia geral extraordinária do Conselho Empresarial da CPLP em Dezembro 2009. Na prática, o Conselho Empresarial foi transformado numa confederação empresarial. A intenção é levar os países lusófonos a formarem um novo bloco económico para participarem de forma fortalecida a nível global. A confederação empresarial é um instrumento estratégico para uma nova dinâmica no espaço lusófono.</a:t>
            </a:r>
            <a:endParaRPr lang="pt-PT" sz="22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</a:rPr>
              <a:t>Há futuro depois da crise!</a:t>
            </a:r>
            <a:br>
              <a:rPr lang="pt-PT" sz="2400" b="1" dirty="0" smtClean="0">
                <a:solidFill>
                  <a:schemeClr val="bg1"/>
                </a:solidFill>
              </a:rPr>
            </a:br>
            <a:r>
              <a:rPr lang="pt-PT" sz="2400" b="1" dirty="0" smtClean="0">
                <a:solidFill>
                  <a:schemeClr val="bg1"/>
                </a:solidFill>
              </a:rPr>
              <a:t>As crises são oportunidades </a:t>
            </a:r>
            <a:br>
              <a:rPr lang="pt-PT" sz="2400" b="1" dirty="0" smtClean="0">
                <a:solidFill>
                  <a:schemeClr val="bg1"/>
                </a:solidFill>
              </a:rPr>
            </a:br>
            <a:r>
              <a:rPr lang="pt-PT" sz="2400" b="1" dirty="0" smtClean="0">
                <a:solidFill>
                  <a:schemeClr val="bg1"/>
                </a:solidFill>
              </a:rPr>
              <a:t>para nos projectarmos melhor no futuro !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5517232"/>
            <a:ext cx="6115064" cy="8397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PT" b="1" dirty="0" smtClean="0">
                <a:solidFill>
                  <a:schemeClr val="bg1"/>
                </a:solidFill>
              </a:rPr>
              <a:t>Obrigada.</a:t>
            </a:r>
          </a:p>
          <a:p>
            <a:pPr algn="ctr">
              <a:buNone/>
            </a:pPr>
            <a:r>
              <a:rPr lang="pt-PT" b="1" dirty="0" smtClean="0">
                <a:solidFill>
                  <a:schemeClr val="bg1"/>
                </a:solidFill>
              </a:rPr>
              <a:t>Fim da apresentação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://www.putadaloucura.com/wp-content/uploads/2008/11/portugal_mentali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5"/>
            <a:ext cx="6143668" cy="3873042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24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schemeClr val="bg1"/>
                </a:solidFill>
              </a:rPr>
              <a:t>Prof. Doutora Maria Sousa Galito</a:t>
            </a:r>
            <a:endParaRPr lang="pt-P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PIGS??</a:t>
            </a:r>
            <a:br>
              <a:rPr lang="pt-PT" dirty="0" smtClean="0"/>
            </a:br>
            <a:r>
              <a:rPr lang="pt-PT" dirty="0" smtClean="0"/>
              <a:t>Para quê as críticas afinal?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0240"/>
            <a:ext cx="3614734" cy="42402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«We all hear a lot about the limited growth opportunities of the PIGS - Portugal, Italy, Greece and Spain and go-go growth in the BRICs - Brazil, Russia, India and China. It’s a shame, therefore that the PIGS are far more important for UK exports than BRICS.» (Financial Times, </a:t>
            </a:r>
            <a:r>
              <a:rPr lang="en-US" b="1" dirty="0" smtClean="0"/>
              <a:t>UK exports: The dominant PIGS and subordinate BRICs. March, 18, 2010</a:t>
            </a:r>
            <a:r>
              <a:rPr lang="en-US" dirty="0" smtClean="0"/>
              <a:t>).</a:t>
            </a:r>
            <a:endParaRPr lang="pt-PT" dirty="0"/>
          </a:p>
        </p:txBody>
      </p:sp>
      <p:pic>
        <p:nvPicPr>
          <p:cNvPr id="33794" name="Picture 2" descr="http://blogs.ft.com/money-supply/files/2010/03/march-17th-2010-pigs-bric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928802"/>
            <a:ext cx="4881564" cy="4214842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RIC_Largest_Economies_in_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66"/>
            <a:ext cx="5246894" cy="57965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5085184"/>
            <a:ext cx="3000396" cy="1015663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Goldman Sachs (2003).</a:t>
            </a:r>
          </a:p>
          <a:p>
            <a:r>
              <a:rPr lang="en-US" sz="2000" dirty="0" smtClean="0"/>
              <a:t>“Dreaming with BRICs: The Path to 2050″.</a:t>
            </a:r>
            <a:endParaRPr lang="pt-PT" sz="2000" dirty="0"/>
          </a:p>
        </p:txBody>
      </p:sp>
      <p:sp>
        <p:nvSpPr>
          <p:cNvPr id="6" name="Oval 5"/>
          <p:cNvSpPr/>
          <p:nvPr/>
        </p:nvSpPr>
        <p:spPr>
          <a:xfrm>
            <a:off x="8028384" y="5877272"/>
            <a:ext cx="428628" cy="35719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467544" y="2420888"/>
            <a:ext cx="2357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As maiores economias em 2050</a:t>
            </a:r>
          </a:p>
          <a:p>
            <a:endParaRPr lang="pt-PT" sz="2800" b="1" dirty="0"/>
          </a:p>
          <a:p>
            <a:r>
              <a:rPr lang="pt-PT" sz="2000" dirty="0" smtClean="0"/>
              <a:t>** Itália incluída.</a:t>
            </a:r>
            <a:endParaRPr lang="pt-PT" sz="2000" dirty="0"/>
          </a:p>
        </p:txBody>
      </p:sp>
      <p:sp>
        <p:nvSpPr>
          <p:cNvPr id="8" name="Rectangle 7"/>
          <p:cNvSpPr/>
          <p:nvPr/>
        </p:nvSpPr>
        <p:spPr>
          <a:xfrm>
            <a:off x="214282" y="642918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pt-PT" sz="2400" b="1" dirty="0" smtClean="0"/>
              <a:t>PIGS (Portugal, Italy, Greece and Spain)???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t-PT" b="1" dirty="0" smtClean="0"/>
              <a:t>Crise Actual do EURO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664560"/>
          </a:xfrm>
        </p:spPr>
        <p:txBody>
          <a:bodyPr>
            <a:noAutofit/>
          </a:bodyPr>
          <a:lstStyle/>
          <a:p>
            <a:r>
              <a:rPr lang="pt-PT" sz="1800" b="1" dirty="0" smtClean="0"/>
              <a:t>O sistema anglo-saxónico falhou</a:t>
            </a:r>
            <a:r>
              <a:rPr lang="pt-PT" sz="1800" dirty="0" smtClean="0"/>
              <a:t>. O caso </a:t>
            </a:r>
            <a:r>
              <a:rPr lang="pt-PT" sz="1800" i="1" dirty="0" smtClean="0"/>
              <a:t>Lehman Brothers</a:t>
            </a:r>
            <a:r>
              <a:rPr lang="pt-PT" sz="1800" dirty="0" smtClean="0"/>
              <a:t> testemunha que os investimentos não deveriam ter sido sobrevalorizados. Há certos incentivos nesse sistema que atribuem </a:t>
            </a:r>
            <a:r>
              <a:rPr lang="pt-PT" sz="1800" i="1" dirty="0" smtClean="0"/>
              <a:t>melhor nota </a:t>
            </a:r>
            <a:r>
              <a:rPr lang="pt-PT" sz="1800" dirty="0" smtClean="0"/>
              <a:t>do que deveriam. A solução é concorrência mais eficaz que dê àqueles que exigem notação várias alternativas de informação</a:t>
            </a:r>
            <a:r>
              <a:rPr lang="pt-PT" sz="1800" dirty="0" smtClean="0"/>
              <a:t>.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b="1" dirty="0" smtClean="0"/>
              <a:t>O que correu mal? </a:t>
            </a:r>
            <a:r>
              <a:rPr lang="pt-PT" sz="1800" dirty="0" smtClean="0"/>
              <a:t>Os países europeus, principalmente na zona euro, viveram acima das suas possibilidades. A crise vivida pela Zona Euro resultou de políticas fiscais </a:t>
            </a:r>
            <a:r>
              <a:rPr lang="pt-PT" sz="1800" dirty="0" smtClean="0"/>
              <a:t>insustentáveis, </a:t>
            </a:r>
            <a:r>
              <a:rPr lang="pt-PT" sz="1800" dirty="0" smtClean="0"/>
              <a:t>de atrasos na reforma do sistema financeiro, </a:t>
            </a:r>
            <a:r>
              <a:rPr lang="pt-PT" sz="1800" dirty="0" smtClean="0"/>
              <a:t>falta de </a:t>
            </a:r>
            <a:r>
              <a:rPr lang="pt-PT" sz="1800" dirty="0" smtClean="0"/>
              <a:t>disciplina </a:t>
            </a:r>
            <a:r>
              <a:rPr lang="pt-PT" sz="1800" dirty="0" smtClean="0"/>
              <a:t>e de uma </a:t>
            </a:r>
            <a:r>
              <a:rPr lang="pt-PT" sz="1800" dirty="0" smtClean="0"/>
              <a:t>gestão deficiente da Zona Euro</a:t>
            </a:r>
            <a:r>
              <a:rPr lang="pt-PT" sz="1800" dirty="0" smtClean="0"/>
              <a:t>.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A União Europeia era considerada um dos pilares da economia mundial, mas os  seus Estados-membros foram muito afectados pela crise. O </a:t>
            </a:r>
            <a:r>
              <a:rPr lang="pt-PT" sz="1800" b="1" dirty="0" smtClean="0"/>
              <a:t>mecanismo europeu de estabilização financeira </a:t>
            </a:r>
            <a:r>
              <a:rPr lang="pt-PT" sz="1800" dirty="0" smtClean="0"/>
              <a:t>não tinha alternativa politica e </a:t>
            </a:r>
            <a:r>
              <a:rPr lang="pt-PT" sz="1800" dirty="0" smtClean="0"/>
              <a:t>económica, </a:t>
            </a:r>
            <a:r>
              <a:rPr lang="pt-PT" sz="1800" dirty="0" smtClean="0"/>
              <a:t>se não reagir contra a indisciplina fiscal dentro da Zona Euro e a especulação baseada nessa indisciplina.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Défice orçamental (%PIB) – 2009/10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images.huffingtonpost.com/2010-02-07-eudebt.jpg"/>
          <p:cNvPicPr>
            <a:picLocks noChangeAspect="1" noChangeArrowheads="1"/>
          </p:cNvPicPr>
          <p:nvPr/>
        </p:nvPicPr>
        <p:blipFill>
          <a:blip r:embed="rId3" cstate="print"/>
          <a:srcRect l="49475" t="10652"/>
          <a:stretch>
            <a:fillRect/>
          </a:stretch>
        </p:blipFill>
        <p:spPr bwMode="auto">
          <a:xfrm>
            <a:off x="857224" y="1571612"/>
            <a:ext cx="7215238" cy="4580772"/>
          </a:xfrm>
          <a:prstGeom prst="rect">
            <a:avLst/>
          </a:prstGeom>
          <a:noFill/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6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schemeClr val="bg1"/>
                </a:solidFill>
              </a:rPr>
              <a:t>Prof. Doutora Maria Sousa Galito</a:t>
            </a:r>
            <a:endParaRPr lang="pt-P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Dívida Pública (% PIB) – 2009/2010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images.huffingtonpost.com/2010-02-07-eudebt.jpg"/>
          <p:cNvPicPr>
            <a:picLocks noChangeAspect="1" noChangeArrowheads="1"/>
          </p:cNvPicPr>
          <p:nvPr/>
        </p:nvPicPr>
        <p:blipFill>
          <a:blip r:embed="rId3" cstate="print"/>
          <a:srcRect t="15978" r="49475"/>
          <a:stretch>
            <a:fillRect/>
          </a:stretch>
        </p:blipFill>
        <p:spPr bwMode="auto">
          <a:xfrm>
            <a:off x="928662" y="1194924"/>
            <a:ext cx="7215238" cy="5042388"/>
          </a:xfrm>
          <a:prstGeom prst="rect">
            <a:avLst/>
          </a:prstGeom>
          <a:noFill/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7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schemeClr val="bg1"/>
                </a:solidFill>
              </a:rPr>
              <a:t>Prof. Doutora Maria Sousa Galito</a:t>
            </a:r>
            <a:endParaRPr lang="pt-P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odiario.info/b2-img/grfe1.jpg"/>
          <p:cNvPicPr>
            <a:picLocks noChangeAspect="1" noChangeArrowheads="1"/>
          </p:cNvPicPr>
          <p:nvPr/>
        </p:nvPicPr>
        <p:blipFill>
          <a:blip r:embed="rId3" cstate="print"/>
          <a:srcRect t="5446"/>
          <a:stretch>
            <a:fillRect/>
          </a:stretch>
        </p:blipFill>
        <p:spPr bwMode="auto">
          <a:xfrm>
            <a:off x="567804" y="857232"/>
            <a:ext cx="7937089" cy="5236064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3714744" y="4500570"/>
            <a:ext cx="42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6679421" y="4750603"/>
            <a:ext cx="785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822033" y="4679165"/>
            <a:ext cx="642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6465107" y="4679165"/>
            <a:ext cx="642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>
                <a:solidFill>
                  <a:schemeClr val="bg1"/>
                </a:solidFill>
              </a:rPr>
              <a:pPr/>
              <a:t>8</a:t>
            </a:fld>
            <a:endParaRPr lang="pt-PT">
              <a:solidFill>
                <a:schemeClr val="bg1"/>
              </a:solidFill>
            </a:endParaRPr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schemeClr val="bg1"/>
                </a:solidFill>
              </a:rPr>
              <a:t>Prof. Doutora Maria Sousa Galito</a:t>
            </a:r>
            <a:endParaRPr lang="pt-P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Medidas de Austeridade Aprovados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57784"/>
          </a:xfrm>
        </p:spPr>
        <p:txBody>
          <a:bodyPr>
            <a:noAutofit/>
          </a:bodyPr>
          <a:lstStyle/>
          <a:p>
            <a:r>
              <a:rPr lang="pt-PT" sz="1800" b="1" dirty="0" smtClean="0"/>
              <a:t>Se </a:t>
            </a:r>
            <a:r>
              <a:rPr lang="pt-PT" sz="1800" b="1" dirty="0" smtClean="0"/>
              <a:t>as coisas correrem mal, Grécia, Portugal ou a Espanha, poderão sair do euro? </a:t>
            </a:r>
            <a:r>
              <a:rPr lang="pt-PT" sz="1800" dirty="0" smtClean="0"/>
              <a:t>O </a:t>
            </a:r>
            <a:r>
              <a:rPr lang="pt-PT" sz="1800" i="1" dirty="0" smtClean="0"/>
              <a:t>opting out</a:t>
            </a:r>
            <a:r>
              <a:rPr lang="pt-PT" sz="1800" dirty="0" smtClean="0"/>
              <a:t> não é uma opção política neste momento (corresponde a uma derrogação que é concedida a um país que não deseja associar-se aos outros Estados-Membros num domínio específico da cooperação comunitária, a fim de evitar um bloqueio geral</a:t>
            </a:r>
            <a:r>
              <a:rPr lang="pt-PT" sz="1800" dirty="0" smtClean="0"/>
              <a:t>). O que não quer dizer que não possa ser no futuro.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b="1" dirty="0" smtClean="0"/>
              <a:t>7/6/2010: A União Europeia vai vender dívida, através de garantias dos Estados-membros no valor de até 440 mil milhões de euros, e usar o dinheiro para conceder empréstimos a países da Zona Euro em dificuldades</a:t>
            </a:r>
            <a:r>
              <a:rPr lang="pt-PT" sz="1800" dirty="0" smtClean="0"/>
              <a:t> . Os ministros das Finanças europeus decidiram, no Luxemburgo, que o novo mecanismo de ajuda só será activado, e só será emitida dívida, se houver pedido de ajuda de algum país.</a:t>
            </a:r>
          </a:p>
          <a:p>
            <a:endParaRPr lang="pt-PT" sz="1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B11-EFEB-4B11-8778-7DC444605C24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Prof. Doutora Maria Sousa Galito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1552</Words>
  <Application>Microsoft Office PowerPoint</Application>
  <PresentationFormat>Apresentação no Ecrã (4:3)</PresentationFormat>
  <Paragraphs>167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Office Theme</vt:lpstr>
      <vt:lpstr>Geoeconomia Lusófona. Portugal nos PIGS e o Brasil nos BRIC.</vt:lpstr>
      <vt:lpstr>PIGS</vt:lpstr>
      <vt:lpstr>PIGS?? Para quê as críticas afinal?</vt:lpstr>
      <vt:lpstr>Diapositivo 4</vt:lpstr>
      <vt:lpstr>Crise Actual do EURO</vt:lpstr>
      <vt:lpstr>Défice orçamental (%PIB) – 2009/10</vt:lpstr>
      <vt:lpstr>Dívida Pública (% PIB) – 2009/2010</vt:lpstr>
      <vt:lpstr>Diapositivo 8</vt:lpstr>
      <vt:lpstr>Medidas de Austeridade Aprovados</vt:lpstr>
      <vt:lpstr>Notícias Recentes</vt:lpstr>
      <vt:lpstr>Os PIGS são a Europa do Sul  ou a Europa de Leste? </vt:lpstr>
      <vt:lpstr>BRIC</vt:lpstr>
      <vt:lpstr>BRIC</vt:lpstr>
      <vt:lpstr>Diapositivo 14</vt:lpstr>
      <vt:lpstr>Diapositivo 15</vt:lpstr>
      <vt:lpstr>BRIC</vt:lpstr>
      <vt:lpstr>BRIC: modelos de desenvolvimento distintos</vt:lpstr>
      <vt:lpstr>Crédito/PIB</vt:lpstr>
      <vt:lpstr>BRIC</vt:lpstr>
      <vt:lpstr>Geoeconomia Lusófona</vt:lpstr>
      <vt:lpstr>Geoeconomia Lusófona</vt:lpstr>
      <vt:lpstr>Geoeconomia Lusófona</vt:lpstr>
      <vt:lpstr>Geoeconomia Lusófona</vt:lpstr>
      <vt:lpstr>Há futuro depois da crise! As crises são oportunidades  para nos projectarmos melhor no futuro 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Geoeconomia Lusófona. Portugal nos PIGS e o Brasil nos BRIC.</dc:title>
  <dc:creator>Maria Sousa Galito</dc:creator>
  <cp:lastModifiedBy>Maria Sousa Galito</cp:lastModifiedBy>
  <cp:revision>149</cp:revision>
  <dcterms:created xsi:type="dcterms:W3CDTF">2010-06-03T19:35:51Z</dcterms:created>
  <dcterms:modified xsi:type="dcterms:W3CDTF">2010-11-25T01:58:41Z</dcterms:modified>
</cp:coreProperties>
</file>